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4" r:id="rId3"/>
  </p:sldMasterIdLst>
  <p:notesMasterIdLst>
    <p:notesMasterId r:id="rId30"/>
  </p:notesMasterIdLst>
  <p:sldIdLst>
    <p:sldId id="258" r:id="rId4"/>
    <p:sldId id="256" r:id="rId5"/>
    <p:sldId id="260" r:id="rId6"/>
    <p:sldId id="261" r:id="rId7"/>
    <p:sldId id="262" r:id="rId8"/>
    <p:sldId id="263" r:id="rId9"/>
    <p:sldId id="264" r:id="rId10"/>
    <p:sldId id="265" r:id="rId11"/>
    <p:sldId id="266" r:id="rId12"/>
    <p:sldId id="267" r:id="rId13"/>
    <p:sldId id="281" r:id="rId14"/>
    <p:sldId id="272" r:id="rId15"/>
    <p:sldId id="282" r:id="rId16"/>
    <p:sldId id="279" r:id="rId17"/>
    <p:sldId id="280" r:id="rId18"/>
    <p:sldId id="283" r:id="rId19"/>
    <p:sldId id="284" r:id="rId20"/>
    <p:sldId id="285" r:id="rId21"/>
    <p:sldId id="273" r:id="rId22"/>
    <p:sldId id="274" r:id="rId23"/>
    <p:sldId id="275" r:id="rId24"/>
    <p:sldId id="276" r:id="rId25"/>
    <p:sldId id="277" r:id="rId26"/>
    <p:sldId id="278" r:id="rId27"/>
    <p:sldId id="287" r:id="rId28"/>
    <p:sldId id="259"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581" autoAdjust="0"/>
    <p:restoredTop sz="94660"/>
  </p:normalViewPr>
  <p:slideViewPr>
    <p:cSldViewPr snapToGrid="0">
      <p:cViewPr varScale="1">
        <p:scale>
          <a:sx n="95" d="100"/>
          <a:sy n="95" d="100"/>
        </p:scale>
        <p:origin x="124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05D83-2A66-485D-B6DE-53DEAAB311FA}" type="datetimeFigureOut">
              <a:rPr lang="en-GB" smtClean="0"/>
              <a:t>13/06/2023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9730F-3414-485B-8CA5-077E07A3CFB1}" type="slidenum">
              <a:rPr lang="en-GB" smtClean="0"/>
              <a:t>‹#›</a:t>
            </a:fld>
            <a:endParaRPr lang="en-GB"/>
          </a:p>
        </p:txBody>
      </p:sp>
    </p:spTree>
    <p:extLst>
      <p:ext uri="{BB962C8B-B14F-4D97-AF65-F5344CB8AC3E}">
        <p14:creationId xmlns:p14="http://schemas.microsoft.com/office/powerpoint/2010/main" val="327086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AE019-EDF8-436A-BCBE-353765080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56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AE019-EDF8-436A-BCBE-353765080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4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AE019-EDF8-436A-BCBE-353765080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50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98512-3BE4-489F-B43B-D5737047B1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65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131B5D-B311-4561-A539-637235D140A9}"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185051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1B5D-B311-4561-A539-637235D140A9}"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10265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1B5D-B311-4561-A539-637235D140A9}"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269757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5922" y="685800"/>
            <a:ext cx="6500813" cy="2971801"/>
          </a:xfrm>
        </p:spPr>
        <p:txBody>
          <a:bodyPr anchor="b">
            <a:normAutofit/>
          </a:bodyPr>
          <a:lstStyle>
            <a:lvl1pPr algn="l">
              <a:defRPr sz="3900">
                <a:effectLst/>
              </a:defRPr>
            </a:lvl1pPr>
          </a:lstStyle>
          <a:p>
            <a:r>
              <a:rPr lang="en-US"/>
              <a:t>Click to edit Master title style</a:t>
            </a:r>
            <a:endParaRPr lang="en-US" dirty="0"/>
          </a:p>
        </p:txBody>
      </p:sp>
      <p:sp>
        <p:nvSpPr>
          <p:cNvPr id="3" name="Subtitle 2"/>
          <p:cNvSpPr>
            <a:spLocks noGrp="1"/>
          </p:cNvSpPr>
          <p:nvPr>
            <p:ph type="subTitle" idx="1"/>
          </p:nvPr>
        </p:nvSpPr>
        <p:spPr>
          <a:xfrm>
            <a:off x="555922" y="3843868"/>
            <a:ext cx="5200650" cy="1947333"/>
          </a:xfrm>
        </p:spPr>
        <p:txBody>
          <a:bodyPr anchor="t">
            <a:normAutofit/>
          </a:bodyPr>
          <a:lstStyle>
            <a:lvl1pPr marL="0" indent="0" algn="l">
              <a:buNone/>
              <a:defRPr sz="1706">
                <a:solidFill>
                  <a:schemeClr val="bg2">
                    <a:lumMod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cxnSp>
        <p:nvCxnSpPr>
          <p:cNvPr id="16" name="Straight Connector 15"/>
          <p:cNvCxnSpPr/>
          <p:nvPr/>
        </p:nvCxnSpPr>
        <p:spPr>
          <a:xfrm flipH="1">
            <a:off x="6685260" y="8467"/>
            <a:ext cx="3095625"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962889" y="91546"/>
            <a:ext cx="4940532"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879108" y="228600"/>
            <a:ext cx="4024313"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960368" y="32279"/>
            <a:ext cx="3943054"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374409" y="609602"/>
            <a:ext cx="3529012"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60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1263688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5922" y="2006600"/>
            <a:ext cx="6934201" cy="2281600"/>
          </a:xfrm>
        </p:spPr>
        <p:txBody>
          <a:bodyPr anchor="b">
            <a:normAutofit/>
          </a:bodyPr>
          <a:lstStyle>
            <a:lvl1pPr algn="l">
              <a:defRPr sz="2925" b="0" cap="all"/>
            </a:lvl1pPr>
          </a:lstStyle>
          <a:p>
            <a:r>
              <a:rPr lang="en-US"/>
              <a:t>Click to edit Master title style</a:t>
            </a:r>
            <a:endParaRPr lang="en-US" dirty="0"/>
          </a:p>
        </p:txBody>
      </p:sp>
      <p:sp>
        <p:nvSpPr>
          <p:cNvPr id="3" name="Text Placeholder 2"/>
          <p:cNvSpPr>
            <a:spLocks noGrp="1"/>
          </p:cNvSpPr>
          <p:nvPr>
            <p:ph type="body" idx="1"/>
          </p:nvPr>
        </p:nvSpPr>
        <p:spPr>
          <a:xfrm>
            <a:off x="555923" y="4495800"/>
            <a:ext cx="6934200" cy="1498600"/>
          </a:xfrm>
        </p:spPr>
        <p:txBody>
          <a:bodyPr anchor="t">
            <a:normAutofit/>
          </a:bodyPr>
          <a:lstStyle>
            <a:lvl1pPr marL="0" indent="0" algn="l">
              <a:buNone/>
              <a:defRPr sz="1463">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318135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5922" y="685801"/>
            <a:ext cx="401184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9109" y="685801"/>
            <a:ext cx="4009264"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EE3B9-59CC-4DF4-A9FD-063604E3A5E3}"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389932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9815" y="685800"/>
            <a:ext cx="3777952" cy="576262"/>
          </a:xfrm>
        </p:spPr>
        <p:txBody>
          <a:bodyPr anchor="b">
            <a:noAutofit/>
          </a:bodyPr>
          <a:lstStyle>
            <a:lvl1pPr marL="0" indent="0">
              <a:buNone/>
              <a:defRPr sz="2275"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555922" y="1270529"/>
            <a:ext cx="401184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9241" y="685800"/>
            <a:ext cx="3790421" cy="576262"/>
          </a:xfrm>
        </p:spPr>
        <p:txBody>
          <a:bodyPr anchor="b">
            <a:noAutofit/>
          </a:bodyPr>
          <a:lstStyle>
            <a:lvl1pPr marL="0" indent="0">
              <a:buNone/>
              <a:defRPr sz="2275"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717818" y="1262062"/>
            <a:ext cx="400496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EE3B9-59CC-4DF4-A9FD-063604E3A5E3}"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141852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EE3B9-59CC-4DF4-A9FD-063604E3A5E3}"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3757419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EE3B9-59CC-4DF4-A9FD-063604E3A5E3}"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400577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56572" y="685800"/>
            <a:ext cx="2971800" cy="1371600"/>
          </a:xfrm>
        </p:spPr>
        <p:txBody>
          <a:bodyPr anchor="b">
            <a:normAutofit/>
          </a:bodyPr>
          <a:lstStyle>
            <a:lvl1pPr algn="l">
              <a:defRPr sz="1950" b="0"/>
            </a:lvl1pPr>
          </a:lstStyle>
          <a:p>
            <a:r>
              <a:rPr lang="en-US"/>
              <a:t>Click to edit Master title style</a:t>
            </a:r>
            <a:endParaRPr lang="en-US" dirty="0"/>
          </a:p>
        </p:txBody>
      </p:sp>
      <p:sp>
        <p:nvSpPr>
          <p:cNvPr id="3" name="Content Placeholder 2"/>
          <p:cNvSpPr>
            <a:spLocks noGrp="1"/>
          </p:cNvSpPr>
          <p:nvPr>
            <p:ph idx="1"/>
          </p:nvPr>
        </p:nvSpPr>
        <p:spPr>
          <a:xfrm>
            <a:off x="555923" y="685800"/>
            <a:ext cx="4829176"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56572" y="2209800"/>
            <a:ext cx="2971800" cy="2091267"/>
          </a:xfrm>
        </p:spPr>
        <p:txBody>
          <a:bodyPr anchor="t">
            <a:normAutofit/>
          </a:bodyPr>
          <a:lstStyle>
            <a:lvl1pPr marL="0" indent="0">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F19EE3B9-59CC-4DF4-A9FD-063604E3A5E3}"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117121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31B5D-B311-4561-A539-637235D140A9}"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366737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7285" y="1447800"/>
            <a:ext cx="4891088" cy="1143000"/>
          </a:xfrm>
        </p:spPr>
        <p:txBody>
          <a:bodyPr anchor="b">
            <a:normAutofit/>
          </a:bodyPr>
          <a:lstStyle>
            <a:lvl1pPr algn="l">
              <a:defRPr sz="2275"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803572" y="914400"/>
            <a:ext cx="266579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en-US"/>
              <a:t>Click icon to add picture</a:t>
            </a:r>
            <a:endParaRPr lang="en-US" dirty="0"/>
          </a:p>
        </p:txBody>
      </p:sp>
      <p:sp>
        <p:nvSpPr>
          <p:cNvPr id="4" name="Text Placeholder 3"/>
          <p:cNvSpPr>
            <a:spLocks noGrp="1"/>
          </p:cNvSpPr>
          <p:nvPr>
            <p:ph type="body" sz="half" idx="2"/>
          </p:nvPr>
        </p:nvSpPr>
        <p:spPr>
          <a:xfrm>
            <a:off x="3837285" y="2777067"/>
            <a:ext cx="4892378" cy="2048933"/>
          </a:xfrm>
        </p:spPr>
        <p:txBody>
          <a:bodyPr anchor="t">
            <a:normAutofit/>
          </a:bodyPr>
          <a:lstStyle>
            <a:lvl1pPr marL="0" indent="0">
              <a:buNone/>
              <a:defRPr sz="1463"/>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F19EE3B9-59CC-4DF4-A9FD-063604E3A5E3}"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310524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57212" y="533400"/>
            <a:ext cx="8790285"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en-US"/>
              <a:t>Click icon to add picture</a:t>
            </a:r>
            <a:endParaRPr lang="en-US" dirty="0"/>
          </a:p>
        </p:txBody>
      </p:sp>
      <p:sp>
        <p:nvSpPr>
          <p:cNvPr id="16" name="Text Placeholder 9"/>
          <p:cNvSpPr>
            <a:spLocks noGrp="1"/>
          </p:cNvSpPr>
          <p:nvPr>
            <p:ph type="body" sz="quarter" idx="14"/>
          </p:nvPr>
        </p:nvSpPr>
        <p:spPr>
          <a:xfrm>
            <a:off x="742951" y="3843867"/>
            <a:ext cx="6747171" cy="457200"/>
          </a:xfrm>
        </p:spPr>
        <p:txBody>
          <a:bodyPr anchor="t">
            <a:normAutofit/>
          </a:bodyPr>
          <a:lstStyle>
            <a:lvl1pPr marL="0" indent="0">
              <a:buFontTx/>
              <a:buNone/>
              <a:defRPr sz="1300"/>
            </a:lvl1pPr>
            <a:lvl2pPr marL="371475" indent="0">
              <a:buFontTx/>
              <a:buNone/>
              <a:defRPr/>
            </a:lvl2pPr>
            <a:lvl3pPr marL="742950" indent="0">
              <a:buFontTx/>
              <a:buNone/>
              <a:defRPr/>
            </a:lvl3pPr>
            <a:lvl4pPr marL="1114425" indent="0">
              <a:buFontTx/>
              <a:buNone/>
              <a:defRPr/>
            </a:lvl4pPr>
            <a:lvl5pPr marL="14859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19EE3B9-59CC-4DF4-A9FD-063604E3A5E3}"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17045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5923" y="685800"/>
            <a:ext cx="8172450" cy="2743200"/>
          </a:xfrm>
        </p:spPr>
        <p:txBody>
          <a:bodyPr anchor="ctr">
            <a:normAutofit/>
          </a:bodyPr>
          <a:lstStyle>
            <a:lvl1pPr algn="l">
              <a:defRPr sz="2600" b="0" cap="all"/>
            </a:lvl1pPr>
          </a:lstStyle>
          <a:p>
            <a:r>
              <a:rPr lang="en-US"/>
              <a:t>Click to edit Master title style</a:t>
            </a:r>
            <a:endParaRPr lang="en-US" dirty="0"/>
          </a:p>
        </p:txBody>
      </p:sp>
      <p:sp>
        <p:nvSpPr>
          <p:cNvPr id="3" name="Text Placeholder 2"/>
          <p:cNvSpPr>
            <a:spLocks noGrp="1"/>
          </p:cNvSpPr>
          <p:nvPr>
            <p:ph type="body" idx="1"/>
          </p:nvPr>
        </p:nvSpPr>
        <p:spPr>
          <a:xfrm>
            <a:off x="555922" y="4114800"/>
            <a:ext cx="6935490" cy="1879600"/>
          </a:xfrm>
        </p:spPr>
        <p:txBody>
          <a:bodyPr anchor="ctr">
            <a:normAutofit/>
          </a:bodyPr>
          <a:lstStyle>
            <a:lvl1pPr marL="0" indent="0" algn="l">
              <a:buNone/>
              <a:defRPr sz="1625">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2766252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7397" y="685800"/>
            <a:ext cx="7429501" cy="2743200"/>
          </a:xfrm>
        </p:spPr>
        <p:txBody>
          <a:bodyPr anchor="ctr">
            <a:normAutofit/>
          </a:bodyPr>
          <a:lstStyle>
            <a:lvl1pPr algn="l">
              <a:defRPr sz="26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75047" y="3429000"/>
            <a:ext cx="6934200" cy="381000"/>
          </a:xfrm>
        </p:spPr>
        <p:txBody>
          <a:bodyPr anchor="ctr"/>
          <a:lstStyle>
            <a:lvl1pPr marL="0" indent="0">
              <a:buFontTx/>
              <a:buNone/>
              <a:defRPr/>
            </a:lvl1pPr>
            <a:lvl2pPr marL="371475" indent="0">
              <a:buFontTx/>
              <a:buNone/>
              <a:defRPr/>
            </a:lvl2pPr>
            <a:lvl3pPr marL="742950" indent="0">
              <a:buFontTx/>
              <a:buNone/>
              <a:defRPr/>
            </a:lvl3pPr>
            <a:lvl4pPr marL="1114425" indent="0">
              <a:buFontTx/>
              <a:buNone/>
              <a:defRPr/>
            </a:lvl4pPr>
            <a:lvl5pPr marL="1485900" indent="0">
              <a:buFontTx/>
              <a:buNone/>
              <a:defRPr/>
            </a:lvl5pPr>
          </a:lstStyle>
          <a:p>
            <a:pPr lvl="0"/>
            <a:r>
              <a:rPr lang="en-US"/>
              <a:t>Click to edit Master text styles</a:t>
            </a:r>
          </a:p>
        </p:txBody>
      </p:sp>
      <p:sp>
        <p:nvSpPr>
          <p:cNvPr id="3" name="Text Placeholder 2"/>
          <p:cNvSpPr>
            <a:spLocks noGrp="1"/>
          </p:cNvSpPr>
          <p:nvPr>
            <p:ph type="body" idx="1"/>
          </p:nvPr>
        </p:nvSpPr>
        <p:spPr>
          <a:xfrm>
            <a:off x="555923" y="4301068"/>
            <a:ext cx="6934200" cy="1684865"/>
          </a:xfrm>
        </p:spPr>
        <p:txBody>
          <a:bodyPr anchor="ctr">
            <a:normAutofit/>
          </a:bodyPr>
          <a:lstStyle>
            <a:lvl1pPr marL="0" indent="0" algn="l">
              <a:buNone/>
              <a:defRPr sz="1625">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
        <p:nvSpPr>
          <p:cNvPr id="14" name="TextBox 13"/>
          <p:cNvSpPr txBox="1"/>
          <p:nvPr/>
        </p:nvSpPr>
        <p:spPr>
          <a:xfrm>
            <a:off x="432097" y="812222"/>
            <a:ext cx="495300" cy="584776"/>
          </a:xfrm>
          <a:prstGeom prst="rect">
            <a:avLst/>
          </a:prstGeom>
        </p:spPr>
        <p:txBody>
          <a:bodyPr vert="horz" lIns="74295" tIns="37148" rIns="74295" bIns="37148" rtlCol="0" anchor="ctr">
            <a:noAutofit/>
          </a:bodyPr>
          <a:lstStyle/>
          <a:p>
            <a:pPr lvl="0"/>
            <a:r>
              <a:rPr lang="en-US" sz="6500" dirty="0">
                <a:solidFill>
                  <a:schemeClr val="tx1"/>
                </a:solidFill>
                <a:effectLst/>
              </a:rPr>
              <a:t>“</a:t>
            </a:r>
          </a:p>
        </p:txBody>
      </p:sp>
      <p:sp>
        <p:nvSpPr>
          <p:cNvPr id="15" name="TextBox 14"/>
          <p:cNvSpPr txBox="1"/>
          <p:nvPr/>
        </p:nvSpPr>
        <p:spPr>
          <a:xfrm>
            <a:off x="8356897" y="2768601"/>
            <a:ext cx="495300" cy="584776"/>
          </a:xfrm>
          <a:prstGeom prst="rect">
            <a:avLst/>
          </a:prstGeom>
        </p:spPr>
        <p:txBody>
          <a:bodyPr vert="horz" lIns="74295" tIns="37148" rIns="74295" bIns="37148" rtlCol="0" anchor="ctr">
            <a:noAutofit/>
          </a:bodyPr>
          <a:lstStyle/>
          <a:p>
            <a:pPr lvl="0" algn="r"/>
            <a:r>
              <a:rPr lang="en-US" sz="6500" dirty="0">
                <a:solidFill>
                  <a:schemeClr val="tx1"/>
                </a:solidFill>
                <a:effectLst/>
              </a:rPr>
              <a:t>”</a:t>
            </a:r>
          </a:p>
        </p:txBody>
      </p:sp>
    </p:spTree>
    <p:extLst>
      <p:ext uri="{BB962C8B-B14F-4D97-AF65-F5344CB8AC3E}">
        <p14:creationId xmlns:p14="http://schemas.microsoft.com/office/powerpoint/2010/main" val="3691533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55922" y="3429000"/>
            <a:ext cx="6934200" cy="1697400"/>
          </a:xfrm>
        </p:spPr>
        <p:txBody>
          <a:bodyPr anchor="b">
            <a:normAutofit/>
          </a:bodyPr>
          <a:lstStyle>
            <a:lvl1pPr algn="l">
              <a:defRPr sz="2600" b="0" cap="all"/>
            </a:lvl1pPr>
          </a:lstStyle>
          <a:p>
            <a:r>
              <a:rPr lang="en-US"/>
              <a:t>Click to edit Master title style</a:t>
            </a:r>
            <a:endParaRPr lang="en-US" dirty="0"/>
          </a:p>
        </p:txBody>
      </p:sp>
      <p:sp>
        <p:nvSpPr>
          <p:cNvPr id="3" name="Text Placeholder 2"/>
          <p:cNvSpPr>
            <a:spLocks noGrp="1"/>
          </p:cNvSpPr>
          <p:nvPr>
            <p:ph type="body" idx="1"/>
          </p:nvPr>
        </p:nvSpPr>
        <p:spPr>
          <a:xfrm>
            <a:off x="555921" y="5132981"/>
            <a:ext cx="6935492" cy="860400"/>
          </a:xfrm>
        </p:spPr>
        <p:txBody>
          <a:bodyPr anchor="t">
            <a:normAutofit/>
          </a:bodyPr>
          <a:lstStyle>
            <a:lvl1pPr marL="0" indent="0" algn="l">
              <a:buNone/>
              <a:defRPr sz="1625">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4232329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7398" y="685800"/>
            <a:ext cx="7429500" cy="2743200"/>
          </a:xfrm>
        </p:spPr>
        <p:txBody>
          <a:bodyPr anchor="ctr">
            <a:normAutofit/>
          </a:bodyPr>
          <a:lstStyle>
            <a:lvl1pPr algn="l">
              <a:defRPr sz="26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55923" y="3928534"/>
            <a:ext cx="6934201" cy="1049866"/>
          </a:xfrm>
        </p:spPr>
        <p:txBody>
          <a:bodyPr vert="horz" lIns="91440" tIns="45720" rIns="91440" bIns="45720" rtlCol="0" anchor="b">
            <a:normAutofit/>
          </a:bodyPr>
          <a:lstStyle>
            <a:lvl1pPr>
              <a:buNone/>
              <a:defRPr lang="en-US" sz="195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55922" y="4978400"/>
            <a:ext cx="6934201" cy="1016000"/>
          </a:xfrm>
        </p:spPr>
        <p:txBody>
          <a:bodyPr anchor="t">
            <a:normAutofit/>
          </a:bodyPr>
          <a:lstStyle>
            <a:lvl1pPr marL="0" indent="0" algn="l">
              <a:buNone/>
              <a:defRPr sz="1463">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
        <p:nvSpPr>
          <p:cNvPr id="11" name="TextBox 10"/>
          <p:cNvSpPr txBox="1"/>
          <p:nvPr/>
        </p:nvSpPr>
        <p:spPr>
          <a:xfrm>
            <a:off x="432097" y="812222"/>
            <a:ext cx="495300" cy="584776"/>
          </a:xfrm>
          <a:prstGeom prst="rect">
            <a:avLst/>
          </a:prstGeom>
        </p:spPr>
        <p:txBody>
          <a:bodyPr vert="horz" lIns="74295" tIns="37148" rIns="74295" bIns="37148" rtlCol="0" anchor="ctr">
            <a:noAutofit/>
          </a:bodyPr>
          <a:lstStyle/>
          <a:p>
            <a:pPr lvl="0"/>
            <a:r>
              <a:rPr lang="en-US" sz="6500" dirty="0">
                <a:solidFill>
                  <a:schemeClr val="tx1"/>
                </a:solidFill>
                <a:effectLst/>
              </a:rPr>
              <a:t>“</a:t>
            </a:r>
          </a:p>
        </p:txBody>
      </p:sp>
      <p:sp>
        <p:nvSpPr>
          <p:cNvPr id="12" name="TextBox 11"/>
          <p:cNvSpPr txBox="1"/>
          <p:nvPr/>
        </p:nvSpPr>
        <p:spPr>
          <a:xfrm>
            <a:off x="8356897" y="2768601"/>
            <a:ext cx="495300" cy="584776"/>
          </a:xfrm>
          <a:prstGeom prst="rect">
            <a:avLst/>
          </a:prstGeom>
        </p:spPr>
        <p:txBody>
          <a:bodyPr vert="horz" lIns="74295" tIns="37148" rIns="74295" bIns="37148" rtlCol="0" anchor="ctr">
            <a:noAutofit/>
          </a:bodyPr>
          <a:lstStyle/>
          <a:p>
            <a:pPr lvl="0" algn="r"/>
            <a:r>
              <a:rPr lang="en-US" sz="6500" dirty="0">
                <a:solidFill>
                  <a:schemeClr val="tx1"/>
                </a:solidFill>
                <a:effectLst/>
              </a:rPr>
              <a:t>”</a:t>
            </a:r>
          </a:p>
        </p:txBody>
      </p:sp>
    </p:spTree>
    <p:extLst>
      <p:ext uri="{BB962C8B-B14F-4D97-AF65-F5344CB8AC3E}">
        <p14:creationId xmlns:p14="http://schemas.microsoft.com/office/powerpoint/2010/main" val="30018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55923" y="685800"/>
            <a:ext cx="817245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55922" y="3928534"/>
            <a:ext cx="6934200" cy="838200"/>
          </a:xfrm>
        </p:spPr>
        <p:txBody>
          <a:bodyPr vert="horz" lIns="91440" tIns="45720" rIns="91440" bIns="45720" rtlCol="0" anchor="b">
            <a:normAutofit/>
          </a:bodyPr>
          <a:lstStyle>
            <a:lvl1pPr>
              <a:buNone/>
              <a:defRPr lang="en-US" sz="195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55922" y="4766733"/>
            <a:ext cx="6934201" cy="1227667"/>
          </a:xfrm>
        </p:spPr>
        <p:txBody>
          <a:bodyPr anchor="t">
            <a:normAutofit/>
          </a:bodyPr>
          <a:lstStyle>
            <a:lvl1pPr marL="0" indent="0" algn="l">
              <a:buNone/>
              <a:defRPr sz="1463">
                <a:solidFill>
                  <a:schemeClr val="bg2">
                    <a:lumMod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1225856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2595701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6735" y="685800"/>
            <a:ext cx="1671638"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7213" y="685800"/>
            <a:ext cx="635635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EE3B9-59CC-4DF4-A9FD-063604E3A5E3}"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692DCC-0AD7-4549-A1EC-1C734F533463}" type="slidenum">
              <a:rPr lang="en-GB" smtClean="0"/>
              <a:t>‹#›</a:t>
            </a:fld>
            <a:endParaRPr lang="en-GB"/>
          </a:p>
        </p:txBody>
      </p:sp>
    </p:spTree>
    <p:extLst>
      <p:ext uri="{BB962C8B-B14F-4D97-AF65-F5344CB8AC3E}">
        <p14:creationId xmlns:p14="http://schemas.microsoft.com/office/powerpoint/2010/main" val="2718050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906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492" y="2404534"/>
            <a:ext cx="6310636" cy="1646302"/>
          </a:xfrm>
        </p:spPr>
        <p:txBody>
          <a:bodyPr anchor="b">
            <a:noAutofit/>
          </a:bodyPr>
          <a:lstStyle>
            <a:lvl1pPr algn="r">
              <a:defRPr sz="438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24492" y="4050834"/>
            <a:ext cx="6310636" cy="1096899"/>
          </a:xfrm>
        </p:spPr>
        <p:txBody>
          <a:bodyPr anchor="t"/>
          <a:lstStyle>
            <a:lvl1pPr marL="0" indent="0" algn="r">
              <a:buNone/>
              <a:defRPr>
                <a:solidFill>
                  <a:schemeClr val="tx1">
                    <a:lumMod val="50000"/>
                    <a:lumOff val="50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300807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131B5D-B311-4561-A539-637235D140A9}"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746693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25"/>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4226630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335" y="2700868"/>
            <a:ext cx="6984793" cy="1826581"/>
          </a:xfrm>
        </p:spPr>
        <p:txBody>
          <a:bodyPr anchor="b"/>
          <a:lstStyle>
            <a:lvl1pPr algn="l">
              <a:defRPr sz="3250" b="0" cap="none"/>
            </a:lvl1pPr>
          </a:lstStyle>
          <a:p>
            <a:r>
              <a:rPr lang="en-US"/>
              <a:t>Click to edit Master title style</a:t>
            </a:r>
            <a:endParaRPr lang="en-US" dirty="0"/>
          </a:p>
        </p:txBody>
      </p:sp>
      <p:sp>
        <p:nvSpPr>
          <p:cNvPr id="3" name="Text Placeholder 2"/>
          <p:cNvSpPr>
            <a:spLocks noGrp="1"/>
          </p:cNvSpPr>
          <p:nvPr>
            <p:ph type="body" idx="1"/>
          </p:nvPr>
        </p:nvSpPr>
        <p:spPr>
          <a:xfrm>
            <a:off x="550335" y="4527448"/>
            <a:ext cx="6984793" cy="860400"/>
          </a:xfrm>
        </p:spPr>
        <p:txBody>
          <a:bodyPr anchor="t"/>
          <a:lstStyle>
            <a:lvl1pPr marL="0" indent="0" algn="l">
              <a:buNone/>
              <a:defRPr sz="1625">
                <a:solidFill>
                  <a:schemeClr val="tx1">
                    <a:lumMod val="50000"/>
                    <a:lumOff val="50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3812669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335" y="2160589"/>
            <a:ext cx="3399528"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35600" y="2160590"/>
            <a:ext cx="339952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E461BC-A24E-4896-992F-9ECC4D3F84BD}"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233705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9043" y="2160983"/>
            <a:ext cx="3400819" cy="576262"/>
          </a:xfrm>
        </p:spPr>
        <p:txBody>
          <a:bodyPr anchor="b">
            <a:no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549043" y="2737246"/>
            <a:ext cx="340081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34311" y="2160983"/>
            <a:ext cx="3400815" cy="576262"/>
          </a:xfrm>
        </p:spPr>
        <p:txBody>
          <a:bodyPr anchor="b">
            <a:no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134312" y="2737246"/>
            <a:ext cx="3400814"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461BC-A24E-4896-992F-9ECC4D3F84BD}"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3921315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334" y="609600"/>
            <a:ext cx="6984793"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461BC-A24E-4896-992F-9ECC4D3F84BD}"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2054411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461BC-A24E-4896-992F-9ECC4D3F84BD}"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375758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4" y="1498604"/>
            <a:ext cx="3131804" cy="1278466"/>
          </a:xfrm>
        </p:spPr>
        <p:txBody>
          <a:bodyPr anchor="b">
            <a:normAutofit/>
          </a:bodyPr>
          <a:lstStyle>
            <a:lvl1pPr>
              <a:defRPr sz="1625"/>
            </a:lvl1pPr>
          </a:lstStyle>
          <a:p>
            <a:r>
              <a:rPr lang="en-US"/>
              <a:t>Click to edit Master title style</a:t>
            </a:r>
            <a:endParaRPr lang="en-US" dirty="0"/>
          </a:p>
        </p:txBody>
      </p:sp>
      <p:sp>
        <p:nvSpPr>
          <p:cNvPr id="3" name="Content Placeholder 2"/>
          <p:cNvSpPr>
            <a:spLocks noGrp="1"/>
          </p:cNvSpPr>
          <p:nvPr>
            <p:ph idx="1"/>
          </p:nvPr>
        </p:nvSpPr>
        <p:spPr>
          <a:xfrm>
            <a:off x="3867875" y="514925"/>
            <a:ext cx="366725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0334" y="2777069"/>
            <a:ext cx="3131804" cy="2584449"/>
          </a:xfrm>
        </p:spPr>
        <p:txBody>
          <a:bodyPr>
            <a:normAutofit/>
          </a:bodyPr>
          <a:lstStyle>
            <a:lvl1pPr marL="0" indent="0">
              <a:buNone/>
              <a:defRPr sz="1138"/>
            </a:lvl1pPr>
            <a:lvl2pPr marL="371364" indent="0">
              <a:buNone/>
              <a:defRPr sz="1138"/>
            </a:lvl2pPr>
            <a:lvl3pPr marL="742727" indent="0">
              <a:buNone/>
              <a:defRPr sz="975"/>
            </a:lvl3pPr>
            <a:lvl4pPr marL="1114091" indent="0">
              <a:buNone/>
              <a:defRPr sz="813"/>
            </a:lvl4pPr>
            <a:lvl5pPr marL="1485454" indent="0">
              <a:buNone/>
              <a:defRPr sz="813"/>
            </a:lvl5pPr>
            <a:lvl6pPr marL="1856818" indent="0">
              <a:buNone/>
              <a:defRPr sz="813"/>
            </a:lvl6pPr>
            <a:lvl7pPr marL="2228181" indent="0">
              <a:buNone/>
              <a:defRPr sz="813"/>
            </a:lvl7pPr>
            <a:lvl8pPr marL="2599545" indent="0">
              <a:buNone/>
              <a:defRPr sz="813"/>
            </a:lvl8pPr>
            <a:lvl9pPr marL="2970909"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F3E461BC-A24E-4896-992F-9ECC4D3F84BD}"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1326546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4" y="4800600"/>
            <a:ext cx="6984792" cy="566738"/>
          </a:xfrm>
        </p:spPr>
        <p:txBody>
          <a:bodyPr anchor="b">
            <a:normAutofit/>
          </a:bodyPr>
          <a:lstStyle>
            <a:lvl1pPr algn="l">
              <a:defRPr sz="19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0334" y="609600"/>
            <a:ext cx="6984793" cy="3845718"/>
          </a:xfrm>
        </p:spPr>
        <p:txBody>
          <a:bodyPr anchor="t">
            <a:normAutofit/>
          </a:bodyPr>
          <a:lstStyle>
            <a:lvl1pPr marL="0" indent="0" algn="ctr">
              <a:buNone/>
              <a:defRPr sz="1300"/>
            </a:lvl1pPr>
            <a:lvl2pPr marL="371475" indent="0">
              <a:buNone/>
              <a:defRPr sz="1300"/>
            </a:lvl2pPr>
            <a:lvl3pPr marL="742950" indent="0">
              <a:buNone/>
              <a:defRPr sz="1300"/>
            </a:lvl3pPr>
            <a:lvl4pPr marL="1114425" indent="0">
              <a:buNone/>
              <a:defRPr sz="1300"/>
            </a:lvl4pPr>
            <a:lvl5pPr marL="1485900" indent="0">
              <a:buNone/>
              <a:defRPr sz="1300"/>
            </a:lvl5pPr>
            <a:lvl6pPr marL="1857375" indent="0">
              <a:buNone/>
              <a:defRPr sz="1300"/>
            </a:lvl6pPr>
            <a:lvl7pPr marL="2228850" indent="0">
              <a:buNone/>
              <a:defRPr sz="1300"/>
            </a:lvl7pPr>
            <a:lvl8pPr marL="2600325" indent="0">
              <a:buNone/>
              <a:defRPr sz="1300"/>
            </a:lvl8pPr>
            <a:lvl9pPr marL="2971800" indent="0">
              <a:buNone/>
              <a:defRPr sz="1300"/>
            </a:lvl9pPr>
          </a:lstStyle>
          <a:p>
            <a:r>
              <a:rPr lang="en-US"/>
              <a:t>Click icon to add picture</a:t>
            </a:r>
            <a:endParaRPr lang="en-US" dirty="0"/>
          </a:p>
        </p:txBody>
      </p:sp>
      <p:sp>
        <p:nvSpPr>
          <p:cNvPr id="4" name="Text Placeholder 3"/>
          <p:cNvSpPr>
            <a:spLocks noGrp="1"/>
          </p:cNvSpPr>
          <p:nvPr>
            <p:ph type="body" sz="half" idx="2"/>
          </p:nvPr>
        </p:nvSpPr>
        <p:spPr>
          <a:xfrm>
            <a:off x="550334" y="5367338"/>
            <a:ext cx="6984792" cy="674024"/>
          </a:xfrm>
        </p:spPr>
        <p:txBody>
          <a:bodyPr>
            <a:normAutofit/>
          </a:bodyPr>
          <a:lstStyle>
            <a:lvl1pPr marL="0" indent="0">
              <a:buNone/>
              <a:defRPr sz="975"/>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F3E461BC-A24E-4896-992F-9ECC4D3F84BD}"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1163262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5" y="609600"/>
            <a:ext cx="6984793" cy="3403600"/>
          </a:xfrm>
        </p:spPr>
        <p:txBody>
          <a:bodyPr anchor="ctr">
            <a:normAutofit/>
          </a:bodyPr>
          <a:lstStyle>
            <a:lvl1pPr algn="l">
              <a:defRPr sz="3575" b="0" cap="none"/>
            </a:lvl1pPr>
          </a:lstStyle>
          <a:p>
            <a:r>
              <a:rPr lang="en-US"/>
              <a:t>Click to edit Master title style</a:t>
            </a:r>
            <a:endParaRPr lang="en-US" dirty="0"/>
          </a:p>
        </p:txBody>
      </p:sp>
      <p:sp>
        <p:nvSpPr>
          <p:cNvPr id="3" name="Text Placeholder 2"/>
          <p:cNvSpPr>
            <a:spLocks noGrp="1"/>
          </p:cNvSpPr>
          <p:nvPr>
            <p:ph type="body" idx="1"/>
          </p:nvPr>
        </p:nvSpPr>
        <p:spPr>
          <a:xfrm>
            <a:off x="550335" y="4470400"/>
            <a:ext cx="6984793" cy="1570962"/>
          </a:xfrm>
        </p:spPr>
        <p:txBody>
          <a:bodyPr anchor="ctr">
            <a:normAutofit/>
          </a:bodyPr>
          <a:lstStyle>
            <a:lvl1pPr marL="0" indent="0" algn="l">
              <a:buNone/>
              <a:defRPr sz="1463">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1222959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709" y="609600"/>
            <a:ext cx="6576484" cy="3022600"/>
          </a:xfrm>
        </p:spPr>
        <p:txBody>
          <a:bodyPr anchor="ctr">
            <a:normAutofit/>
          </a:bodyPr>
          <a:lstStyle>
            <a:lvl1pPr algn="l">
              <a:defRPr sz="35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9988" y="3632200"/>
            <a:ext cx="5869926" cy="381000"/>
          </a:xfrm>
        </p:spPr>
        <p:txBody>
          <a:bodyPr anchor="ctr">
            <a:noAutofit/>
          </a:bodyPr>
          <a:lstStyle>
            <a:lvl1pPr marL="0" indent="0">
              <a:buFontTx/>
              <a:buNone/>
              <a:defRPr sz="1300">
                <a:solidFill>
                  <a:schemeClr val="tx1">
                    <a:lumMod val="50000"/>
                    <a:lumOff val="50000"/>
                  </a:schemeClr>
                </a:solidFill>
              </a:defRPr>
            </a:lvl1pPr>
            <a:lvl2pPr marL="371475" indent="0">
              <a:buFontTx/>
              <a:buNone/>
              <a:defRPr/>
            </a:lvl2pPr>
            <a:lvl3pPr marL="742950" indent="0">
              <a:buFontTx/>
              <a:buNone/>
              <a:defRPr/>
            </a:lvl3pPr>
            <a:lvl4pPr marL="1114425" indent="0">
              <a:buFontTx/>
              <a:buNone/>
              <a:defRPr/>
            </a:lvl4pPr>
            <a:lvl5pPr marL="1485900" indent="0">
              <a:buFontTx/>
              <a:buNone/>
              <a:defRPr/>
            </a:lvl5pPr>
          </a:lstStyle>
          <a:p>
            <a:pPr lvl="0"/>
            <a:r>
              <a:rPr lang="en-US"/>
              <a:t>Click to edit Master text styles</a:t>
            </a:r>
          </a:p>
        </p:txBody>
      </p:sp>
      <p:sp>
        <p:nvSpPr>
          <p:cNvPr id="3" name="Text Placeholder 2"/>
          <p:cNvSpPr>
            <a:spLocks noGrp="1"/>
          </p:cNvSpPr>
          <p:nvPr>
            <p:ph type="body" idx="1"/>
          </p:nvPr>
        </p:nvSpPr>
        <p:spPr>
          <a:xfrm>
            <a:off x="550335" y="4470400"/>
            <a:ext cx="6984793" cy="1570962"/>
          </a:xfrm>
        </p:spPr>
        <p:txBody>
          <a:bodyPr anchor="ctr">
            <a:normAutofit/>
          </a:bodyPr>
          <a:lstStyle>
            <a:lvl1pPr marL="0" indent="0" algn="l">
              <a:buNone/>
              <a:defRPr sz="1463">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
        <p:nvSpPr>
          <p:cNvPr id="20" name="TextBox 19"/>
          <p:cNvSpPr txBox="1"/>
          <p:nvPr/>
        </p:nvSpPr>
        <p:spPr>
          <a:xfrm>
            <a:off x="440269" y="790378"/>
            <a:ext cx="495300" cy="584776"/>
          </a:xfrm>
          <a:prstGeom prst="rect">
            <a:avLst/>
          </a:prstGeom>
        </p:spPr>
        <p:txBody>
          <a:bodyPr vert="horz" lIns="74295" tIns="37148" rIns="74295" bIns="37148" rtlCol="0" anchor="ctr">
            <a:noAutofit/>
          </a:bodyPr>
          <a:lstStyle/>
          <a:p>
            <a:pPr lvl="0"/>
            <a:r>
              <a:rPr lang="en-US" sz="65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225571" y="2886556"/>
            <a:ext cx="495300" cy="584776"/>
          </a:xfrm>
          <a:prstGeom prst="rect">
            <a:avLst/>
          </a:prstGeom>
        </p:spPr>
        <p:txBody>
          <a:bodyPr vert="horz" lIns="74295" tIns="37148" rIns="74295" bIns="37148" rtlCol="0" anchor="ctr">
            <a:noAutofit/>
          </a:bodyPr>
          <a:lstStyle/>
          <a:p>
            <a:pPr lvl="0"/>
            <a:r>
              <a:rPr lang="en-US" sz="6500" baseline="0" dirty="0">
                <a:ln w="3175" cmpd="sng">
                  <a:noFill/>
                </a:ln>
                <a:solidFill>
                  <a:schemeClr val="accent1">
                    <a:lumMod val="60000"/>
                    <a:lumOff val="40000"/>
                  </a:schemeClr>
                </a:solidFill>
                <a:latin typeface="Arial"/>
              </a:rPr>
              <a:t>”</a:t>
            </a:r>
            <a:endParaRPr lang="en-US" sz="1463" dirty="0">
              <a:solidFill>
                <a:schemeClr val="accent1">
                  <a:lumMod val="60000"/>
                  <a:lumOff val="40000"/>
                </a:schemeClr>
              </a:solidFill>
              <a:latin typeface="Arial"/>
            </a:endParaRPr>
          </a:p>
        </p:txBody>
      </p:sp>
    </p:spTree>
    <p:extLst>
      <p:ext uri="{BB962C8B-B14F-4D97-AF65-F5344CB8AC3E}">
        <p14:creationId xmlns:p14="http://schemas.microsoft.com/office/powerpoint/2010/main" val="220635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31B5D-B311-4561-A539-637235D140A9}"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1885877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50335" y="1931988"/>
            <a:ext cx="6984793" cy="2595460"/>
          </a:xfrm>
        </p:spPr>
        <p:txBody>
          <a:bodyPr anchor="b">
            <a:normAutofit/>
          </a:bodyPr>
          <a:lstStyle>
            <a:lvl1pPr algn="l">
              <a:defRPr sz="3575" b="0" cap="none"/>
            </a:lvl1pPr>
          </a:lstStyle>
          <a:p>
            <a:r>
              <a:rPr lang="en-US"/>
              <a:t>Click to edit Master title style</a:t>
            </a:r>
            <a:endParaRPr lang="en-US" dirty="0"/>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463">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862288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56709" y="609600"/>
            <a:ext cx="6576484" cy="3022600"/>
          </a:xfrm>
        </p:spPr>
        <p:txBody>
          <a:bodyPr anchor="ctr">
            <a:normAutofit/>
          </a:bodyPr>
          <a:lstStyle>
            <a:lvl1pPr algn="l">
              <a:defRPr sz="35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50332" y="4013200"/>
            <a:ext cx="6984794" cy="514248"/>
          </a:xfrm>
        </p:spPr>
        <p:txBody>
          <a:bodyPr anchor="b">
            <a:noAutofit/>
          </a:bodyPr>
          <a:lstStyle>
            <a:lvl1pPr marL="0" indent="0">
              <a:buFontTx/>
              <a:buNone/>
              <a:defRPr sz="1950">
                <a:solidFill>
                  <a:schemeClr val="tx1">
                    <a:lumMod val="75000"/>
                    <a:lumOff val="25000"/>
                  </a:schemeClr>
                </a:solidFill>
              </a:defRPr>
            </a:lvl1pPr>
            <a:lvl2pPr marL="371475" indent="0">
              <a:buFontTx/>
              <a:buNone/>
              <a:defRPr/>
            </a:lvl2pPr>
            <a:lvl3pPr marL="742950" indent="0">
              <a:buFontTx/>
              <a:buNone/>
              <a:defRPr/>
            </a:lvl3pPr>
            <a:lvl4pPr marL="1114425" indent="0">
              <a:buFontTx/>
              <a:buNone/>
              <a:defRPr/>
            </a:lvl4pPr>
            <a:lvl5pPr marL="1485900" indent="0">
              <a:buFontTx/>
              <a:buNone/>
              <a:defRPr/>
            </a:lvl5pPr>
          </a:lstStyle>
          <a:p>
            <a:pPr lvl="0"/>
            <a:r>
              <a:rPr lang="en-US"/>
              <a:t>Click to edit Master text styles</a:t>
            </a:r>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463">
                <a:solidFill>
                  <a:schemeClr val="tx1">
                    <a:lumMod val="50000"/>
                    <a:lumOff val="50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
        <p:nvSpPr>
          <p:cNvPr id="24" name="TextBox 23"/>
          <p:cNvSpPr txBox="1"/>
          <p:nvPr/>
        </p:nvSpPr>
        <p:spPr>
          <a:xfrm>
            <a:off x="440269" y="790378"/>
            <a:ext cx="495300" cy="584776"/>
          </a:xfrm>
          <a:prstGeom prst="rect">
            <a:avLst/>
          </a:prstGeom>
        </p:spPr>
        <p:txBody>
          <a:bodyPr vert="horz" lIns="74295" tIns="37148" rIns="74295" bIns="37148" rtlCol="0" anchor="ctr">
            <a:noAutofit/>
          </a:bodyPr>
          <a:lstStyle/>
          <a:p>
            <a:pPr lvl="0"/>
            <a:r>
              <a:rPr lang="en-US" sz="65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225571" y="2886556"/>
            <a:ext cx="495300" cy="584776"/>
          </a:xfrm>
          <a:prstGeom prst="rect">
            <a:avLst/>
          </a:prstGeom>
        </p:spPr>
        <p:txBody>
          <a:bodyPr vert="horz" lIns="74295" tIns="37148" rIns="74295" bIns="37148" rtlCol="0" anchor="ctr">
            <a:noAutofit/>
          </a:bodyPr>
          <a:lstStyle/>
          <a:p>
            <a:pPr lvl="0"/>
            <a:r>
              <a:rPr lang="en-US" sz="65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4534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57212" y="609600"/>
            <a:ext cx="6977915" cy="3022600"/>
          </a:xfrm>
        </p:spPr>
        <p:txBody>
          <a:bodyPr anchor="ctr">
            <a:normAutofit/>
          </a:bodyPr>
          <a:lstStyle>
            <a:lvl1pPr algn="l">
              <a:defRPr sz="3575"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50332" y="4013200"/>
            <a:ext cx="6984794" cy="514248"/>
          </a:xfrm>
        </p:spPr>
        <p:txBody>
          <a:bodyPr anchor="b">
            <a:noAutofit/>
          </a:bodyPr>
          <a:lstStyle>
            <a:lvl1pPr marL="0" indent="0">
              <a:buFontTx/>
              <a:buNone/>
              <a:defRPr sz="1950">
                <a:solidFill>
                  <a:schemeClr val="accent1"/>
                </a:solidFill>
              </a:defRPr>
            </a:lvl1pPr>
            <a:lvl2pPr marL="371475" indent="0">
              <a:buFontTx/>
              <a:buNone/>
              <a:defRPr/>
            </a:lvl2pPr>
            <a:lvl3pPr marL="742950" indent="0">
              <a:buFontTx/>
              <a:buNone/>
              <a:defRPr/>
            </a:lvl3pPr>
            <a:lvl4pPr marL="1114425" indent="0">
              <a:buFontTx/>
              <a:buNone/>
              <a:defRPr/>
            </a:lvl4pPr>
            <a:lvl5pPr marL="1485900" indent="0">
              <a:buFontTx/>
              <a:buNone/>
              <a:defRPr/>
            </a:lvl5pPr>
          </a:lstStyle>
          <a:p>
            <a:pPr lvl="0"/>
            <a:r>
              <a:rPr lang="en-US"/>
              <a:t>Click to edit Master text styles</a:t>
            </a:r>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463">
                <a:solidFill>
                  <a:schemeClr val="tx1">
                    <a:lumMod val="50000"/>
                    <a:lumOff val="50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4263850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1417884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3735" y="609600"/>
            <a:ext cx="1060104"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50335" y="609600"/>
            <a:ext cx="5736372"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461BC-A24E-4896-992F-9ECC4D3F84BD}"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558A5F-524C-4CFA-A5EF-5FD9D9DA3242}" type="slidenum">
              <a:rPr lang="en-GB" smtClean="0"/>
              <a:t>‹#›</a:t>
            </a:fld>
            <a:endParaRPr lang="en-GB"/>
          </a:p>
        </p:txBody>
      </p:sp>
    </p:spTree>
    <p:extLst>
      <p:ext uri="{BB962C8B-B14F-4D97-AF65-F5344CB8AC3E}">
        <p14:creationId xmlns:p14="http://schemas.microsoft.com/office/powerpoint/2010/main" val="28974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131B5D-B311-4561-A539-637235D140A9}"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33976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131B5D-B311-4561-A539-637235D140A9}"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310107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31B5D-B311-4561-A539-637235D140A9}"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323824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131B5D-B311-4561-A539-637235D140A9}"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137583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131B5D-B311-4561-A539-637235D140A9}"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B4F4FA-BBCD-4D97-BAEB-DB70030A9273}" type="slidenum">
              <a:rPr lang="en-GB" smtClean="0"/>
              <a:t>‹#›</a:t>
            </a:fld>
            <a:endParaRPr lang="en-GB"/>
          </a:p>
        </p:txBody>
      </p:sp>
    </p:spTree>
    <p:extLst>
      <p:ext uri="{BB962C8B-B14F-4D97-AF65-F5344CB8AC3E}">
        <p14:creationId xmlns:p14="http://schemas.microsoft.com/office/powerpoint/2010/main" val="2876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31B5D-B311-4561-A539-637235D140A9}" type="datetimeFigureOut">
              <a:rPr lang="en-GB" smtClean="0"/>
              <a:t>13/06/2023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4F4FA-BBCD-4D97-BAEB-DB70030A9273}" type="slidenum">
              <a:rPr lang="en-GB" smtClean="0"/>
              <a:t>‹#›</a:t>
            </a:fld>
            <a:endParaRPr lang="en-GB"/>
          </a:p>
        </p:txBody>
      </p:sp>
    </p:spTree>
    <p:extLst>
      <p:ext uri="{BB962C8B-B14F-4D97-AF65-F5344CB8AC3E}">
        <p14:creationId xmlns:p14="http://schemas.microsoft.com/office/powerpoint/2010/main" val="1454166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480662" y="2963334"/>
            <a:ext cx="2422760"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55922" y="4487333"/>
            <a:ext cx="69342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5922" y="685801"/>
            <a:ext cx="69342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7335" y="6172201"/>
            <a:ext cx="1300163" cy="365125"/>
          </a:xfrm>
          <a:prstGeom prst="rect">
            <a:avLst/>
          </a:prstGeom>
        </p:spPr>
        <p:txBody>
          <a:bodyPr vert="horz" lIns="91440" tIns="45720" rIns="91440" bIns="45720" rtlCol="0" anchor="t"/>
          <a:lstStyle>
            <a:lvl1pPr algn="r">
              <a:defRPr sz="813" b="0" i="0">
                <a:solidFill>
                  <a:schemeClr val="bg2">
                    <a:lumMod val="50000"/>
                  </a:schemeClr>
                </a:solidFill>
                <a:effectLst/>
                <a:latin typeface="+mn-lt"/>
              </a:defRPr>
            </a:lvl1pPr>
          </a:lstStyle>
          <a:p>
            <a:fld id="{F19EE3B9-59CC-4DF4-A9FD-063604E3A5E3}" type="datetimeFigureOut">
              <a:rPr lang="en-GB" smtClean="0"/>
              <a:t>13/06/2023</a:t>
            </a:fld>
            <a:endParaRPr lang="en-GB"/>
          </a:p>
        </p:txBody>
      </p:sp>
      <p:sp>
        <p:nvSpPr>
          <p:cNvPr id="5" name="Footer Placeholder 4"/>
          <p:cNvSpPr>
            <a:spLocks noGrp="1"/>
          </p:cNvSpPr>
          <p:nvPr>
            <p:ph type="ftr" sz="quarter" idx="3"/>
          </p:nvPr>
        </p:nvSpPr>
        <p:spPr>
          <a:xfrm>
            <a:off x="555922" y="6172201"/>
            <a:ext cx="6129338" cy="365125"/>
          </a:xfrm>
          <a:prstGeom prst="rect">
            <a:avLst/>
          </a:prstGeom>
        </p:spPr>
        <p:txBody>
          <a:bodyPr vert="horz" lIns="91440" tIns="45720" rIns="91440" bIns="45720" rtlCol="0" anchor="t"/>
          <a:lstStyle>
            <a:lvl1pPr algn="l">
              <a:defRPr sz="813"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8420100" y="5578476"/>
            <a:ext cx="928074" cy="669925"/>
          </a:xfrm>
          <a:prstGeom prst="rect">
            <a:avLst/>
          </a:prstGeom>
        </p:spPr>
        <p:txBody>
          <a:bodyPr vert="horz" lIns="91440" tIns="45720" rIns="91440" bIns="45720" rtlCol="0" anchor="b"/>
          <a:lstStyle>
            <a:lvl1pPr algn="r">
              <a:defRPr sz="2600" b="0" i="0">
                <a:solidFill>
                  <a:schemeClr val="bg2">
                    <a:lumMod val="50000"/>
                  </a:schemeClr>
                </a:solidFill>
                <a:effectLst/>
                <a:latin typeface="+mn-lt"/>
              </a:defRPr>
            </a:lvl1pPr>
          </a:lstStyle>
          <a:p>
            <a:fld id="{82692DCC-0AD7-4549-A1EC-1C734F533463}" type="slidenum">
              <a:rPr lang="en-GB" smtClean="0"/>
              <a:t>‹#›</a:t>
            </a:fld>
            <a:endParaRPr lang="en-GB"/>
          </a:p>
        </p:txBody>
      </p:sp>
    </p:spTree>
    <p:extLst>
      <p:ext uri="{BB962C8B-B14F-4D97-AF65-F5344CB8AC3E}">
        <p14:creationId xmlns:p14="http://schemas.microsoft.com/office/powerpoint/2010/main" val="279414076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71475" rtl="0" eaLnBrk="1" latinLnBrk="0" hangingPunct="1">
        <a:spcBef>
          <a:spcPct val="0"/>
        </a:spcBef>
        <a:buNone/>
        <a:defRPr sz="2925"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2172" indent="-232172" algn="l" defTabSz="371475" rtl="0" eaLnBrk="1" latinLnBrk="0" hangingPunct="1">
        <a:spcBef>
          <a:spcPct val="20000"/>
        </a:spcBef>
        <a:spcAft>
          <a:spcPts val="488"/>
        </a:spcAft>
        <a:buClr>
          <a:schemeClr val="tx1"/>
        </a:buClr>
        <a:buSzPct val="80000"/>
        <a:buFont typeface="Wingdings 3" panose="05040102010807070707" pitchFamily="18" charset="2"/>
        <a:buChar char=""/>
        <a:defRPr sz="1625" kern="1200" cap="none">
          <a:solidFill>
            <a:schemeClr val="bg2">
              <a:lumMod val="75000"/>
            </a:schemeClr>
          </a:solidFill>
          <a:effectLst/>
          <a:latin typeface="+mn-lt"/>
          <a:ea typeface="+mn-ea"/>
          <a:cs typeface="+mn-cs"/>
        </a:defRPr>
      </a:lvl1pPr>
      <a:lvl2pPr marL="603647" indent="-232172" algn="l" defTabSz="371475" rtl="0" eaLnBrk="1" latinLnBrk="0" hangingPunct="1">
        <a:spcBef>
          <a:spcPct val="20000"/>
        </a:spcBef>
        <a:spcAft>
          <a:spcPts val="488"/>
        </a:spcAft>
        <a:buClr>
          <a:schemeClr val="tx1"/>
        </a:buClr>
        <a:buSzPct val="80000"/>
        <a:buFont typeface="Wingdings 3" panose="05040102010807070707" pitchFamily="18" charset="2"/>
        <a:buChar char=""/>
        <a:defRPr sz="1463" kern="1200" cap="none">
          <a:solidFill>
            <a:schemeClr val="bg2">
              <a:lumMod val="75000"/>
            </a:schemeClr>
          </a:solidFill>
          <a:effectLst/>
          <a:latin typeface="+mn-lt"/>
          <a:ea typeface="+mn-ea"/>
          <a:cs typeface="+mn-cs"/>
        </a:defRPr>
      </a:lvl2pPr>
      <a:lvl3pPr marL="975122" indent="-232172" algn="l" defTabSz="371475" rtl="0" eaLnBrk="1" latinLnBrk="0" hangingPunct="1">
        <a:spcBef>
          <a:spcPct val="20000"/>
        </a:spcBef>
        <a:spcAft>
          <a:spcPts val="488"/>
        </a:spcAft>
        <a:buClr>
          <a:schemeClr val="tx1"/>
        </a:buClr>
        <a:buSzPct val="80000"/>
        <a:buFont typeface="Wingdings 3" panose="05040102010807070707" pitchFamily="18" charset="2"/>
        <a:buChar char=""/>
        <a:defRPr sz="1300" kern="1200" cap="none">
          <a:solidFill>
            <a:schemeClr val="bg2">
              <a:lumMod val="75000"/>
            </a:schemeClr>
          </a:solidFill>
          <a:effectLst/>
          <a:latin typeface="+mn-lt"/>
          <a:ea typeface="+mn-ea"/>
          <a:cs typeface="+mn-cs"/>
        </a:defRPr>
      </a:lvl3pPr>
      <a:lvl4pPr marL="1253728" indent="-139303"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4pPr>
      <a:lvl5pPr marL="1625203" indent="-139303"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5pPr>
      <a:lvl6pPr marL="2043113" indent="-185738"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6pPr>
      <a:lvl7pPr marL="2414588" indent="-185738"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7pPr>
      <a:lvl8pPr marL="2786063" indent="-185738"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8pPr>
      <a:lvl9pPr marL="3157538" indent="-185738" algn="l" defTabSz="371475" rtl="0" eaLnBrk="1" latinLnBrk="0" hangingPunct="1">
        <a:spcBef>
          <a:spcPct val="20000"/>
        </a:spcBef>
        <a:spcAft>
          <a:spcPts val="488"/>
        </a:spcAft>
        <a:buClr>
          <a:schemeClr val="tx1"/>
        </a:buClr>
        <a:buSzPct val="80000"/>
        <a:buFont typeface="Wingdings 3" panose="05040102010807070707" pitchFamily="18" charset="2"/>
        <a:buChar char=""/>
        <a:defRPr sz="1138" kern="1200" cap="none">
          <a:solidFill>
            <a:schemeClr val="bg2">
              <a:lumMod val="75000"/>
            </a:schemeClr>
          </a:solidFill>
          <a:effectLst/>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906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0334" y="609600"/>
            <a:ext cx="698479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50334" y="2160590"/>
            <a:ext cx="6984793"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54171" y="6041363"/>
            <a:ext cx="740950" cy="365125"/>
          </a:xfrm>
          <a:prstGeom prst="rect">
            <a:avLst/>
          </a:prstGeom>
        </p:spPr>
        <p:txBody>
          <a:bodyPr vert="horz" lIns="91440" tIns="45720" rIns="91440" bIns="45720" rtlCol="0" anchor="ctr"/>
          <a:lstStyle>
            <a:lvl1pPr algn="r">
              <a:defRPr sz="731">
                <a:solidFill>
                  <a:schemeClr val="tx1">
                    <a:tint val="75000"/>
                  </a:schemeClr>
                </a:solidFill>
              </a:defRPr>
            </a:lvl1pPr>
          </a:lstStyle>
          <a:p>
            <a:fld id="{F3E461BC-A24E-4896-992F-9ECC4D3F84BD}" type="datetimeFigureOut">
              <a:rPr lang="en-GB" smtClean="0"/>
              <a:t>13/06/2023</a:t>
            </a:fld>
            <a:endParaRPr lang="en-GB"/>
          </a:p>
        </p:txBody>
      </p:sp>
      <p:sp>
        <p:nvSpPr>
          <p:cNvPr id="5" name="Footer Placeholder 4"/>
          <p:cNvSpPr>
            <a:spLocks noGrp="1"/>
          </p:cNvSpPr>
          <p:nvPr>
            <p:ph type="ftr" sz="quarter" idx="3"/>
          </p:nvPr>
        </p:nvSpPr>
        <p:spPr>
          <a:xfrm>
            <a:off x="550334" y="6041363"/>
            <a:ext cx="5116810" cy="365125"/>
          </a:xfrm>
          <a:prstGeom prst="rect">
            <a:avLst/>
          </a:prstGeom>
        </p:spPr>
        <p:txBody>
          <a:bodyPr vert="horz" lIns="91440" tIns="45720" rIns="91440" bIns="45720" rtlCol="0" anchor="ctr"/>
          <a:lstStyle>
            <a:lvl1pPr algn="l">
              <a:defRPr sz="73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79914" y="6041363"/>
            <a:ext cx="555213" cy="365125"/>
          </a:xfrm>
          <a:prstGeom prst="rect">
            <a:avLst/>
          </a:prstGeom>
        </p:spPr>
        <p:txBody>
          <a:bodyPr vert="horz" lIns="91440" tIns="45720" rIns="91440" bIns="45720" rtlCol="0" anchor="ctr"/>
          <a:lstStyle>
            <a:lvl1pPr algn="r">
              <a:defRPr sz="731">
                <a:solidFill>
                  <a:schemeClr val="accent1"/>
                </a:solidFill>
              </a:defRPr>
            </a:lvl1pPr>
          </a:lstStyle>
          <a:p>
            <a:fld id="{49558A5F-524C-4CFA-A5EF-5FD9D9DA3242}" type="slidenum">
              <a:rPr lang="en-GB" smtClean="0"/>
              <a:t>‹#›</a:t>
            </a:fld>
            <a:endParaRPr lang="en-GB"/>
          </a:p>
        </p:txBody>
      </p:sp>
    </p:spTree>
    <p:extLst>
      <p:ext uri="{BB962C8B-B14F-4D97-AF65-F5344CB8AC3E}">
        <p14:creationId xmlns:p14="http://schemas.microsoft.com/office/powerpoint/2010/main" val="6332605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371475" rtl="0" eaLnBrk="1" latinLnBrk="0" hangingPunct="1">
        <a:spcBef>
          <a:spcPct val="0"/>
        </a:spcBef>
        <a:buNone/>
        <a:defRPr sz="29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8606" indent="-278606" algn="l" defTabSz="371475" rtl="0" eaLnBrk="1" latinLnBrk="0" hangingPunct="1">
        <a:spcBef>
          <a:spcPts val="813"/>
        </a:spcBef>
        <a:spcAft>
          <a:spcPts val="0"/>
        </a:spcAft>
        <a:buClr>
          <a:schemeClr val="accent1"/>
        </a:buClr>
        <a:buSzPct val="80000"/>
        <a:buFont typeface="Wingdings 3" charset="2"/>
        <a:buChar char=""/>
        <a:defRPr sz="1463" kern="1200">
          <a:solidFill>
            <a:schemeClr val="tx1">
              <a:lumMod val="75000"/>
              <a:lumOff val="25000"/>
            </a:schemeClr>
          </a:solidFill>
          <a:latin typeface="+mn-lt"/>
          <a:ea typeface="+mn-ea"/>
          <a:cs typeface="+mn-cs"/>
        </a:defRPr>
      </a:lvl1pPr>
      <a:lvl2pPr marL="603647" indent="-232172" algn="l" defTabSz="371475" rtl="0" eaLnBrk="1" latinLnBrk="0" hangingPunct="1">
        <a:spcBef>
          <a:spcPts val="813"/>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2pPr>
      <a:lvl3pPr marL="928688" indent="-185738" algn="l" defTabSz="371475" rtl="0" eaLnBrk="1" latinLnBrk="0" hangingPunct="1">
        <a:spcBef>
          <a:spcPts val="813"/>
        </a:spcBef>
        <a:spcAft>
          <a:spcPts val="0"/>
        </a:spcAft>
        <a:buClr>
          <a:schemeClr val="accent1"/>
        </a:buClr>
        <a:buSzPct val="80000"/>
        <a:buFont typeface="Wingdings 3" charset="2"/>
        <a:buChar char=""/>
        <a:defRPr sz="1138" kern="1200">
          <a:solidFill>
            <a:schemeClr val="tx1">
              <a:lumMod val="75000"/>
              <a:lumOff val="25000"/>
            </a:schemeClr>
          </a:solidFill>
          <a:latin typeface="+mn-lt"/>
          <a:ea typeface="+mn-ea"/>
          <a:cs typeface="+mn-cs"/>
        </a:defRPr>
      </a:lvl3pPr>
      <a:lvl4pPr marL="1300163"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4pPr>
      <a:lvl5pPr marL="1671638"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5pPr>
      <a:lvl6pPr marL="2043113"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6pPr>
      <a:lvl7pPr marL="2414588"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7pPr>
      <a:lvl8pPr marL="2786063"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8pPr>
      <a:lvl9pPr marL="3157538" indent="-185738" algn="l" defTabSz="371475" rtl="0" eaLnBrk="1" latinLnBrk="0" hangingPunct="1">
        <a:spcBef>
          <a:spcPts val="813"/>
        </a:spcBef>
        <a:spcAft>
          <a:spcPts val="0"/>
        </a:spcAft>
        <a:buClr>
          <a:schemeClr val="accent1"/>
        </a:buClr>
        <a:buSzPct val="80000"/>
        <a:buFont typeface="Wingdings 3" charset="2"/>
        <a:buChar char=""/>
        <a:defRPr sz="975" kern="1200">
          <a:solidFill>
            <a:schemeClr val="tx1">
              <a:lumMod val="75000"/>
              <a:lumOff val="25000"/>
            </a:schemeClr>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hyperlink" Target="file:///C:\reports\pg\DrillDown"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hyperlink" Target="file:///C:\reports\pg\DrillDown"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3A9AE3CE-F63A-DDEF-27CB-BC486C9CF88B}"/>
              </a:ext>
            </a:extLst>
          </p:cNvPr>
          <p:cNvPicPr>
            <a:picLocks noChangeAspect="1"/>
          </p:cNvPicPr>
          <p:nvPr/>
        </p:nvPicPr>
        <p:blipFill>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09853" y="2520246"/>
            <a:ext cx="1086294" cy="1602483"/>
          </a:xfrm>
          <a:prstGeom prst="rect">
            <a:avLst/>
          </a:prstGeom>
          <a:noFill/>
        </p:spPr>
      </p:pic>
      <p:pic>
        <p:nvPicPr>
          <p:cNvPr id="5" name="Picture 4" descr="Shape, circle&#10;&#10;Description automatically generated">
            <a:extLst>
              <a:ext uri="{FF2B5EF4-FFF2-40B4-BE49-F238E27FC236}">
                <a16:creationId xmlns:a16="http://schemas.microsoft.com/office/drawing/2014/main" id="{7BC16A0D-E131-B6FA-350D-63C8DF305CA5}"/>
              </a:ext>
            </a:extLst>
          </p:cNvPr>
          <p:cNvPicPr>
            <a:picLocks noChangeAspect="1"/>
          </p:cNvPicPr>
          <p:nvPr/>
        </p:nvPicPr>
        <p:blipFill>
          <a:blip r:embed="rId3">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57708" y="1033708"/>
            <a:ext cx="4575561" cy="4575561"/>
          </a:xfrm>
          <a:prstGeom prst="rect">
            <a:avLst/>
          </a:prstGeom>
        </p:spPr>
      </p:pic>
      <p:sp>
        <p:nvSpPr>
          <p:cNvPr id="2" name="Title 1">
            <a:extLst>
              <a:ext uri="{FF2B5EF4-FFF2-40B4-BE49-F238E27FC236}">
                <a16:creationId xmlns:a16="http://schemas.microsoft.com/office/drawing/2014/main" id="{18B35100-6E27-1B7A-A735-7FEAE6D9AC58}"/>
              </a:ext>
            </a:extLst>
          </p:cNvPr>
          <p:cNvSpPr>
            <a:spLocks noGrp="1"/>
          </p:cNvSpPr>
          <p:nvPr>
            <p:ph type="ctrTitle"/>
          </p:nvPr>
        </p:nvSpPr>
        <p:spPr>
          <a:xfrm>
            <a:off x="111034" y="255598"/>
            <a:ext cx="9683931" cy="993133"/>
          </a:xfrm>
        </p:spPr>
        <p:txBody>
          <a:bodyPr>
            <a:normAutofit fontScale="90000"/>
          </a:bodyPr>
          <a:lstStyle/>
          <a:p>
            <a:pPr>
              <a:lnSpc>
                <a:spcPct val="100000"/>
              </a:lnSpc>
              <a:spcBef>
                <a:spcPts val="600"/>
              </a:spcBef>
            </a:pPr>
            <a:r>
              <a:rPr lang="en-GB" sz="1662" dirty="0">
                <a:solidFill>
                  <a:srgbClr val="FF0000"/>
                </a:solidFill>
                <a:latin typeface="Abadi" panose="020B0604020202020204" pitchFamily="34" charset="0"/>
              </a:rPr>
              <a:t>Mortimer Surgery Patient Participation Group</a:t>
            </a:r>
            <a:br>
              <a:rPr lang="en-GB" sz="1662" dirty="0">
                <a:solidFill>
                  <a:srgbClr val="FF0000"/>
                </a:solidFill>
                <a:latin typeface="Abadi" panose="020B0604020202020204" pitchFamily="34" charset="0"/>
              </a:rPr>
            </a:br>
            <a:r>
              <a:rPr lang="en-GB" sz="1662" dirty="0">
                <a:solidFill>
                  <a:srgbClr val="FF0000"/>
                </a:solidFill>
                <a:latin typeface="Abadi" panose="020B0604020202020204" pitchFamily="34" charset="0"/>
              </a:rPr>
              <a:t>Presents:</a:t>
            </a:r>
            <a:br>
              <a:rPr lang="en-GB" dirty="0">
                <a:latin typeface="Abadi" panose="020B0604020202020204" pitchFamily="34" charset="0"/>
              </a:rPr>
            </a:br>
            <a:r>
              <a:rPr lang="en-GB" sz="4000" dirty="0">
                <a:solidFill>
                  <a:srgbClr val="FF0000"/>
                </a:solidFill>
                <a:latin typeface="Abadi" panose="020B0604020202020204" pitchFamily="34" charset="0"/>
              </a:rPr>
              <a:t>HEALTH FOR THE FUTURE</a:t>
            </a:r>
          </a:p>
        </p:txBody>
      </p:sp>
      <p:sp>
        <p:nvSpPr>
          <p:cNvPr id="3" name="Subtitle 2">
            <a:extLst>
              <a:ext uri="{FF2B5EF4-FFF2-40B4-BE49-F238E27FC236}">
                <a16:creationId xmlns:a16="http://schemas.microsoft.com/office/drawing/2014/main" id="{3DE7F2BC-F80C-8D24-A76D-A846BDFEDF6C}"/>
              </a:ext>
            </a:extLst>
          </p:cNvPr>
          <p:cNvSpPr>
            <a:spLocks noGrp="1"/>
          </p:cNvSpPr>
          <p:nvPr>
            <p:ph type="subTitle" idx="1"/>
          </p:nvPr>
        </p:nvSpPr>
        <p:spPr>
          <a:xfrm>
            <a:off x="990599" y="1658074"/>
            <a:ext cx="7924800" cy="368768"/>
          </a:xfrm>
        </p:spPr>
        <p:txBody>
          <a:bodyPr>
            <a:normAutofit fontScale="92500" lnSpcReduction="10000"/>
          </a:bodyPr>
          <a:lstStyle/>
          <a:p>
            <a:r>
              <a:rPr lang="en-GB" cap="all" dirty="0">
                <a:solidFill>
                  <a:srgbClr val="FF0000"/>
                </a:solidFill>
              </a:rPr>
              <a:t>How to get the most from your local surgery</a:t>
            </a:r>
            <a:endParaRPr lang="en-GB" cap="all" dirty="0"/>
          </a:p>
        </p:txBody>
      </p:sp>
      <p:sp>
        <p:nvSpPr>
          <p:cNvPr id="9" name="Frame 8">
            <a:extLst>
              <a:ext uri="{FF2B5EF4-FFF2-40B4-BE49-F238E27FC236}">
                <a16:creationId xmlns:a16="http://schemas.microsoft.com/office/drawing/2014/main" id="{549384C0-FE32-367C-D4AE-F52A2B7ADAC4}"/>
              </a:ext>
            </a:extLst>
          </p:cNvPr>
          <p:cNvSpPr/>
          <p:nvPr/>
        </p:nvSpPr>
        <p:spPr>
          <a:xfrm>
            <a:off x="1" y="0"/>
            <a:ext cx="9906000" cy="6858000"/>
          </a:xfrm>
          <a:custGeom>
            <a:avLst/>
            <a:gdLst>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000750 w 6858000"/>
              <a:gd name="connsiteY8" fmla="*/ 857250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67232 w 6858000"/>
              <a:gd name="connsiteY8" fmla="*/ 90766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94125 w 6858000"/>
              <a:gd name="connsiteY8" fmla="*/ 90766 h 9906000"/>
              <a:gd name="connsiteX9" fmla="*/ 77320 w 6858000"/>
              <a:gd name="connsiteY9" fmla="*/ 104215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9906000">
                <a:moveTo>
                  <a:pt x="0" y="0"/>
                </a:moveTo>
                <a:lnTo>
                  <a:pt x="6858000" y="0"/>
                </a:lnTo>
                <a:lnTo>
                  <a:pt x="6858000" y="9906000"/>
                </a:lnTo>
                <a:lnTo>
                  <a:pt x="0" y="9906000"/>
                </a:lnTo>
                <a:lnTo>
                  <a:pt x="0" y="0"/>
                </a:lnTo>
                <a:close/>
                <a:moveTo>
                  <a:pt x="77320" y="104215"/>
                </a:moveTo>
                <a:cubicBezTo>
                  <a:pt x="68355" y="3341221"/>
                  <a:pt x="59391" y="6578226"/>
                  <a:pt x="50426" y="9815232"/>
                </a:cubicBezTo>
                <a:lnTo>
                  <a:pt x="6767234" y="9815232"/>
                </a:lnTo>
                <a:cubicBezTo>
                  <a:pt x="6762751" y="6582708"/>
                  <a:pt x="6798608" y="3323290"/>
                  <a:pt x="6794125" y="90766"/>
                </a:cubicBezTo>
                <a:lnTo>
                  <a:pt x="77320" y="104215"/>
                </a:lnTo>
                <a:close/>
              </a:path>
            </a:pathLst>
          </a:custGeom>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46">
              <a:solidFill>
                <a:schemeClr val="tx1"/>
              </a:solidFill>
            </a:endParaRPr>
          </a:p>
        </p:txBody>
      </p:sp>
      <p:sp>
        <p:nvSpPr>
          <p:cNvPr id="4" name="TextBox 3">
            <a:extLst>
              <a:ext uri="{FF2B5EF4-FFF2-40B4-BE49-F238E27FC236}">
                <a16:creationId xmlns:a16="http://schemas.microsoft.com/office/drawing/2014/main" id="{C793D1D7-53E7-F962-8015-C152977736FC}"/>
              </a:ext>
            </a:extLst>
          </p:cNvPr>
          <p:cNvSpPr txBox="1"/>
          <p:nvPr/>
        </p:nvSpPr>
        <p:spPr>
          <a:xfrm rot="20617641">
            <a:off x="1972049" y="2989179"/>
            <a:ext cx="6143028" cy="1569660"/>
          </a:xfrm>
          <a:prstGeom prst="rect">
            <a:avLst/>
          </a:prstGeom>
          <a:noFill/>
        </p:spPr>
        <p:txBody>
          <a:bodyPr wrap="none" rtlCol="0">
            <a:spAutoFit/>
          </a:bodyPr>
          <a:lstStyle/>
          <a:p>
            <a:r>
              <a:rPr lang="en-GB" sz="9600" dirty="0">
                <a:latin typeface="Cooper Black" panose="0208090404030B020404" pitchFamily="18" charset="0"/>
              </a:rPr>
              <a:t>Welcome!</a:t>
            </a:r>
          </a:p>
        </p:txBody>
      </p:sp>
    </p:spTree>
    <p:extLst>
      <p:ext uri="{BB962C8B-B14F-4D97-AF65-F5344CB8AC3E}">
        <p14:creationId xmlns:p14="http://schemas.microsoft.com/office/powerpoint/2010/main" val="251974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2938"/>
            <a:ext cx="9906000" cy="5572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endParaRPr lang="en-US" sz="1463">
              <a:solidFill>
                <a:prstClr val="white"/>
              </a:solidFill>
              <a:latin typeface="Trebuchet MS" panose="020B0603020202020204"/>
            </a:endParaRPr>
          </a:p>
        </p:txBody>
      </p:sp>
      <p:grpSp>
        <p:nvGrpSpPr>
          <p:cNvPr id="21"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67124" y="636058"/>
            <a:ext cx="3870391" cy="5579004"/>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1FDFA5A-19B3-DBE5-3622-56627D2057C9}"/>
              </a:ext>
            </a:extLst>
          </p:cNvPr>
          <p:cNvSpPr>
            <a:spLocks noGrp="1"/>
          </p:cNvSpPr>
          <p:nvPr>
            <p:ph type="ctrTitle"/>
          </p:nvPr>
        </p:nvSpPr>
        <p:spPr>
          <a:xfrm>
            <a:off x="550335" y="1685132"/>
            <a:ext cx="4140549" cy="3499558"/>
          </a:xfrm>
        </p:spPr>
        <p:txBody>
          <a:bodyPr anchor="ctr">
            <a:normAutofit/>
          </a:bodyPr>
          <a:lstStyle/>
          <a:p>
            <a:r>
              <a:rPr lang="en-GB"/>
              <a:t>Mortimer Surgery</a:t>
            </a:r>
            <a:br>
              <a:rPr lang="en-GB"/>
            </a:br>
            <a:endParaRPr lang="en-GB" dirty="0"/>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8404" y="636057"/>
            <a:ext cx="4123381" cy="5579005"/>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71475"/>
            <a:endParaRPr lang="en-US" sz="1463">
              <a:solidFill>
                <a:prstClr val="white"/>
              </a:solidFill>
              <a:latin typeface="Trebuchet MS" panose="020B0603020202020204"/>
            </a:endParaRPr>
          </a:p>
        </p:txBody>
      </p:sp>
      <p:sp>
        <p:nvSpPr>
          <p:cNvPr id="3" name="Subtitle 2">
            <a:extLst>
              <a:ext uri="{FF2B5EF4-FFF2-40B4-BE49-F238E27FC236}">
                <a16:creationId xmlns:a16="http://schemas.microsoft.com/office/drawing/2014/main" id="{19E62BAA-964E-BDD3-8EDC-1402D857D7EC}"/>
              </a:ext>
            </a:extLst>
          </p:cNvPr>
          <p:cNvSpPr>
            <a:spLocks noGrp="1"/>
          </p:cNvSpPr>
          <p:nvPr>
            <p:ph type="subTitle" idx="1"/>
          </p:nvPr>
        </p:nvSpPr>
        <p:spPr>
          <a:xfrm>
            <a:off x="6354660" y="2682409"/>
            <a:ext cx="2927086" cy="1486300"/>
          </a:xfrm>
        </p:spPr>
        <p:txBody>
          <a:bodyPr anchor="ctr">
            <a:normAutofit/>
          </a:bodyPr>
          <a:lstStyle/>
          <a:p>
            <a:pPr algn="l"/>
            <a:r>
              <a:rPr lang="en-GB">
                <a:solidFill>
                  <a:srgbClr val="FFFFFF"/>
                </a:solidFill>
              </a:rPr>
              <a:t>Health for the Future</a:t>
            </a:r>
          </a:p>
        </p:txBody>
      </p:sp>
    </p:spTree>
    <p:extLst>
      <p:ext uri="{BB962C8B-B14F-4D97-AF65-F5344CB8AC3E}">
        <p14:creationId xmlns:p14="http://schemas.microsoft.com/office/powerpoint/2010/main" val="105222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1E4C-AEF1-C84D-4E70-75DA8A20928A}"/>
              </a:ext>
            </a:extLst>
          </p:cNvPr>
          <p:cNvSpPr>
            <a:spLocks noGrp="1"/>
          </p:cNvSpPr>
          <p:nvPr>
            <p:ph type="title"/>
          </p:nvPr>
        </p:nvSpPr>
        <p:spPr/>
        <p:txBody>
          <a:bodyPr/>
          <a:lstStyle/>
          <a:p>
            <a:r>
              <a:rPr lang="en-GB" dirty="0"/>
              <a:t>Primary Care Network</a:t>
            </a:r>
          </a:p>
        </p:txBody>
      </p:sp>
      <p:sp>
        <p:nvSpPr>
          <p:cNvPr id="3" name="Content Placeholder 2">
            <a:extLst>
              <a:ext uri="{FF2B5EF4-FFF2-40B4-BE49-F238E27FC236}">
                <a16:creationId xmlns:a16="http://schemas.microsoft.com/office/drawing/2014/main" id="{ADB40D5C-57CA-7688-E8BE-024C972F8A74}"/>
              </a:ext>
            </a:extLst>
          </p:cNvPr>
          <p:cNvSpPr>
            <a:spLocks noGrp="1"/>
          </p:cNvSpPr>
          <p:nvPr>
            <p:ph idx="1"/>
          </p:nvPr>
        </p:nvSpPr>
        <p:spPr>
          <a:xfrm>
            <a:off x="550334" y="1815299"/>
            <a:ext cx="6984793" cy="3736246"/>
          </a:xfrm>
        </p:spPr>
        <p:txBody>
          <a:bodyPr>
            <a:normAutofit lnSpcReduction="10000"/>
          </a:bodyPr>
          <a:lstStyle/>
          <a:p>
            <a:pPr algn="l" fontAlgn="base"/>
            <a:r>
              <a:rPr lang="en-GB" b="0" i="0" dirty="0">
                <a:solidFill>
                  <a:srgbClr val="202A30"/>
                </a:solidFill>
                <a:effectLst/>
                <a:latin typeface="-apple-system"/>
              </a:rPr>
              <a:t>PCNs across England are based on GP registered patient lists, typically serving natural communities of between 30,000 to 50,000 people. They are small enough to provide the personal care valued by both people and GPs, but large enough to have impact and economies of scale through better collaboration between GP practices and others in the local health and social care system.</a:t>
            </a:r>
          </a:p>
          <a:p>
            <a:pPr algn="l" fontAlgn="base"/>
            <a:r>
              <a:rPr lang="en-GB" b="0" i="0" dirty="0">
                <a:solidFill>
                  <a:srgbClr val="202A30"/>
                </a:solidFill>
                <a:effectLst/>
                <a:latin typeface="-apple-system"/>
              </a:rPr>
              <a:t>PCNs are led by clinical directors who may be a GP, general practice nurse, clinical pharmacist or other clinical profession working in general practice. Ours is Dr Jimmy Lennox based at Chapel Row.</a:t>
            </a:r>
          </a:p>
          <a:p>
            <a:pPr algn="l" fontAlgn="base"/>
            <a:r>
              <a:rPr lang="en-GB" dirty="0">
                <a:solidFill>
                  <a:srgbClr val="202A30"/>
                </a:solidFill>
                <a:latin typeface="-apple-system"/>
              </a:rPr>
              <a:t>Our PCN is West Reading Villages and we work with Pangbourne, Theale and Chapel Row to provide a number of services across the area which totals 42901 patients. Our biggest project was the first covid vaccinations delivered at Pangbourne, which are still organised through Pangbourne but we deliver at our own surgeries now.</a:t>
            </a:r>
          </a:p>
          <a:p>
            <a:pPr algn="l" fontAlgn="base"/>
            <a:r>
              <a:rPr lang="en-GB" b="0" i="0" dirty="0">
                <a:solidFill>
                  <a:srgbClr val="202A30"/>
                </a:solidFill>
                <a:effectLst/>
                <a:latin typeface="-apple-system"/>
              </a:rPr>
              <a:t>We also offer an </a:t>
            </a:r>
            <a:r>
              <a:rPr lang="en-GB" dirty="0">
                <a:solidFill>
                  <a:srgbClr val="202A30"/>
                </a:solidFill>
                <a:latin typeface="-apple-system"/>
              </a:rPr>
              <a:t>Enhanced Access provision so that patients from across the area have the opportunity to see a clinician between 8am and 8pm Monday to Friday and Saturday morning.  We take it in turns to offer appointments in the evening, our evening is Tuesday and then every 4</a:t>
            </a:r>
            <a:r>
              <a:rPr lang="en-GB" baseline="30000" dirty="0">
                <a:solidFill>
                  <a:srgbClr val="202A30"/>
                </a:solidFill>
                <a:latin typeface="-apple-system"/>
              </a:rPr>
              <a:t>th</a:t>
            </a:r>
            <a:r>
              <a:rPr lang="en-GB" dirty="0">
                <a:solidFill>
                  <a:srgbClr val="202A30"/>
                </a:solidFill>
                <a:latin typeface="-apple-system"/>
              </a:rPr>
              <a:t> Friday and Saturday.</a:t>
            </a:r>
            <a:endParaRPr lang="en-GB" b="0" i="0" dirty="0">
              <a:solidFill>
                <a:srgbClr val="202A30"/>
              </a:solidFill>
              <a:effectLst/>
              <a:latin typeface="-apple-system"/>
            </a:endParaRPr>
          </a:p>
          <a:p>
            <a:endParaRPr lang="en-GB" dirty="0"/>
          </a:p>
        </p:txBody>
      </p:sp>
    </p:spTree>
    <p:extLst>
      <p:ext uri="{BB962C8B-B14F-4D97-AF65-F5344CB8AC3E}">
        <p14:creationId xmlns:p14="http://schemas.microsoft.com/office/powerpoint/2010/main" val="265735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76B9-1263-4AEB-812D-AC3E14F7AA89}"/>
              </a:ext>
            </a:extLst>
          </p:cNvPr>
          <p:cNvSpPr>
            <a:spLocks noGrp="1"/>
          </p:cNvSpPr>
          <p:nvPr>
            <p:ph type="title"/>
          </p:nvPr>
        </p:nvSpPr>
        <p:spPr>
          <a:xfrm>
            <a:off x="1793650" y="4014065"/>
            <a:ext cx="5325829" cy="1238250"/>
          </a:xfrm>
        </p:spPr>
        <p:txBody>
          <a:bodyPr>
            <a:noAutofit/>
          </a:bodyPr>
          <a:lstStyle/>
          <a:p>
            <a:r>
              <a:rPr lang="en-GB" sz="4388" dirty="0"/>
              <a:t>Primary Care Network</a:t>
            </a:r>
          </a:p>
        </p:txBody>
      </p:sp>
      <p:sp>
        <p:nvSpPr>
          <p:cNvPr id="3" name="Content Placeholder 2">
            <a:extLst>
              <a:ext uri="{FF2B5EF4-FFF2-40B4-BE49-F238E27FC236}">
                <a16:creationId xmlns:a16="http://schemas.microsoft.com/office/drawing/2014/main" id="{5C4E3849-786C-48D5-8871-6281EB480E07}"/>
              </a:ext>
            </a:extLst>
          </p:cNvPr>
          <p:cNvSpPr>
            <a:spLocks noGrp="1"/>
          </p:cNvSpPr>
          <p:nvPr>
            <p:ph idx="1"/>
          </p:nvPr>
        </p:nvSpPr>
        <p:spPr>
          <a:xfrm>
            <a:off x="550334" y="1006674"/>
            <a:ext cx="6984793" cy="4929783"/>
          </a:xfrm>
        </p:spPr>
        <p:txBody>
          <a:bodyPr>
            <a:normAutofit/>
          </a:bodyPr>
          <a:lstStyle/>
          <a:p>
            <a:r>
              <a:rPr lang="en-GB" dirty="0"/>
              <a:t>Tackling Neighbourhood Health Inequalities</a:t>
            </a:r>
          </a:p>
          <a:p>
            <a:r>
              <a:rPr lang="en-GB" dirty="0"/>
              <a:t>Enhanced Access</a:t>
            </a:r>
          </a:p>
          <a:p>
            <a:r>
              <a:rPr lang="en-GB" dirty="0"/>
              <a:t>Early Cancer Diagnosis</a:t>
            </a:r>
          </a:p>
          <a:p>
            <a:r>
              <a:rPr lang="en-GB" dirty="0"/>
              <a:t>Structured Medication review</a:t>
            </a:r>
          </a:p>
          <a:p>
            <a:r>
              <a:rPr lang="en-GB" dirty="0"/>
              <a:t>Enhanced Health In Care Homes</a:t>
            </a:r>
          </a:p>
          <a:p>
            <a:r>
              <a:rPr lang="en-GB" dirty="0"/>
              <a:t>Investment and Impact Fund</a:t>
            </a:r>
          </a:p>
          <a:p>
            <a:r>
              <a:rPr lang="en-GB" dirty="0"/>
              <a:t>Additional Capacity</a:t>
            </a:r>
          </a:p>
          <a:p>
            <a:r>
              <a:rPr lang="en-GB" dirty="0"/>
              <a:t>Cardiovascular Disease Prevention and Diagnosis</a:t>
            </a:r>
          </a:p>
          <a:p>
            <a:r>
              <a:rPr lang="en-GB" dirty="0"/>
              <a:t>Social Prescribing Service</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67792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5D3B-0EEC-9FD9-E4ED-94762DF4D95E}"/>
              </a:ext>
            </a:extLst>
          </p:cNvPr>
          <p:cNvSpPr>
            <a:spLocks noGrp="1"/>
          </p:cNvSpPr>
          <p:nvPr>
            <p:ph type="title"/>
          </p:nvPr>
        </p:nvSpPr>
        <p:spPr/>
        <p:txBody>
          <a:bodyPr/>
          <a:lstStyle/>
          <a:p>
            <a:r>
              <a:rPr lang="en-GB" dirty="0"/>
              <a:t>Impact and Investment Fund</a:t>
            </a:r>
          </a:p>
        </p:txBody>
      </p:sp>
      <p:sp>
        <p:nvSpPr>
          <p:cNvPr id="9" name="Content Placeholder 8">
            <a:extLst>
              <a:ext uri="{FF2B5EF4-FFF2-40B4-BE49-F238E27FC236}">
                <a16:creationId xmlns:a16="http://schemas.microsoft.com/office/drawing/2014/main" id="{BCFF09BC-1CDE-8C06-2E7A-7E1D124ACDF6}"/>
              </a:ext>
            </a:extLst>
          </p:cNvPr>
          <p:cNvSpPr>
            <a:spLocks noGrp="1"/>
          </p:cNvSpPr>
          <p:nvPr>
            <p:ph idx="1"/>
          </p:nvPr>
        </p:nvSpPr>
        <p:spPr>
          <a:xfrm>
            <a:off x="550334" y="1845809"/>
            <a:ext cx="6984793" cy="3705735"/>
          </a:xfrm>
        </p:spPr>
        <p:txBody>
          <a:bodyPr>
            <a:normAutofit fontScale="92500" lnSpcReduction="20000"/>
          </a:bodyPr>
          <a:lstStyle/>
          <a:p>
            <a:r>
              <a:rPr lang="en-GB" dirty="0"/>
              <a:t>For the year 2022-23 there were 32 indicators that we had to report on, ranging from number of flu vaccines administered, monitoring of patients with Hypertension, High Cholesterol, Cardiovascular Disease, Asthma, Care Home Residents, those prescribed Anti-coagulants, </a:t>
            </a:r>
            <a:r>
              <a:rPr lang="en-GB" dirty="0" err="1"/>
              <a:t>Asprin</a:t>
            </a:r>
            <a:r>
              <a:rPr lang="en-GB" dirty="0"/>
              <a:t>, </a:t>
            </a:r>
            <a:r>
              <a:rPr lang="en-GB" dirty="0" err="1"/>
              <a:t>Exoxaban</a:t>
            </a:r>
            <a:r>
              <a:rPr lang="en-GB" dirty="0"/>
              <a:t>,</a:t>
            </a:r>
            <a:r>
              <a:rPr lang="en-GB" b="1" i="0" dirty="0">
                <a:solidFill>
                  <a:srgbClr val="5F6368"/>
                </a:solidFill>
                <a:effectLst/>
                <a:latin typeface="arial" panose="020B0604020202020204" pitchFamily="34" charset="0"/>
              </a:rPr>
              <a:t> </a:t>
            </a:r>
            <a:r>
              <a:rPr lang="en-GB" i="0" dirty="0">
                <a:solidFill>
                  <a:schemeClr val="tx1"/>
                </a:solidFill>
                <a:effectLst/>
                <a:latin typeface="arial" panose="020B0604020202020204" pitchFamily="34" charset="0"/>
              </a:rPr>
              <a:t>Non-steroidal anti-inflammatory drugs</a:t>
            </a:r>
            <a:r>
              <a:rPr lang="en-GB" dirty="0">
                <a:solidFill>
                  <a:schemeClr val="tx1"/>
                </a:solidFill>
              </a:rPr>
              <a:t> etc. Referrals to Social Prescribing, CPCS, 2WW Cancer referrals, Specialist Advice.  All with targets around 80-90%</a:t>
            </a:r>
          </a:p>
          <a:p>
            <a:r>
              <a:rPr lang="en-GB" dirty="0">
                <a:solidFill>
                  <a:schemeClr val="tx1"/>
                </a:solidFill>
              </a:rPr>
              <a:t>This year these have been reduced to 4 indicators to concentrate on a Capacity and Access Improvement Plan to increase appointment availability within two weeks of booking.</a:t>
            </a:r>
          </a:p>
          <a:p>
            <a:r>
              <a:rPr lang="en-GB" dirty="0">
                <a:solidFill>
                  <a:schemeClr val="tx1"/>
                </a:solidFill>
              </a:rPr>
              <a:t>The 4 indicators are Flu Vaccinations to 18-64 years At Risk and aged 2-3 years, Tackling Health Inequalities - Learning Disability Health Checks, Cancer 2 Week Wait Referrals and finally the percentage of appointments where time from booking to appointment is two weeks or less.</a:t>
            </a:r>
          </a:p>
          <a:p>
            <a:r>
              <a:rPr lang="en-GB" dirty="0">
                <a:solidFill>
                  <a:schemeClr val="tx1"/>
                </a:solidFill>
              </a:rPr>
              <a:t>Over the last 12 months we booked 93350 appointments of which 60563 were with a doctor, 14620 with a nurse, 2738 with a paramedic, 2508 flu appointments and 1834 Physio.  We average 77% of appointments within 2 weeks and 48% on the day appointments.  This includes Face to Face, telephone calls, home visits and care home ward rounds. The remainder are Clinical Pharmacy, Social Prescriber and AAA clinics.</a:t>
            </a:r>
          </a:p>
          <a:p>
            <a:endParaRPr lang="en-GB" dirty="0">
              <a:solidFill>
                <a:schemeClr val="tx1"/>
              </a:solidFill>
            </a:endParaRPr>
          </a:p>
        </p:txBody>
      </p:sp>
    </p:spTree>
    <p:extLst>
      <p:ext uri="{BB962C8B-B14F-4D97-AF65-F5344CB8AC3E}">
        <p14:creationId xmlns:p14="http://schemas.microsoft.com/office/powerpoint/2010/main" val="22653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A667-B099-378A-D39B-2541E976540F}"/>
              </a:ext>
            </a:extLst>
          </p:cNvPr>
          <p:cNvSpPr>
            <a:spLocks noGrp="1"/>
          </p:cNvSpPr>
          <p:nvPr>
            <p:ph type="title"/>
          </p:nvPr>
        </p:nvSpPr>
        <p:spPr/>
        <p:txBody>
          <a:bodyPr/>
          <a:lstStyle/>
          <a:p>
            <a:r>
              <a:rPr lang="en-GB" dirty="0"/>
              <a:t>Patient Survey - 2022</a:t>
            </a:r>
          </a:p>
        </p:txBody>
      </p:sp>
      <p:pic>
        <p:nvPicPr>
          <p:cNvPr id="4" name="Graphic 1">
            <a:extLst>
              <a:ext uri="{FF2B5EF4-FFF2-40B4-BE49-F238E27FC236}">
                <a16:creationId xmlns:a16="http://schemas.microsoft.com/office/drawing/2014/main" id="{8DE1DBE4-2C9C-1ACB-9244-C18B818BE9A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26972" y="1891451"/>
            <a:ext cx="7108155" cy="3998338"/>
          </a:xfrm>
          <a:prstGeom prst="rect">
            <a:avLst/>
          </a:prstGeom>
        </p:spPr>
      </p:pic>
    </p:spTree>
    <p:extLst>
      <p:ext uri="{BB962C8B-B14F-4D97-AF65-F5344CB8AC3E}">
        <p14:creationId xmlns:p14="http://schemas.microsoft.com/office/powerpoint/2010/main" val="220670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C7DA-745C-F806-ADC0-2A318766C6B5}"/>
              </a:ext>
            </a:extLst>
          </p:cNvPr>
          <p:cNvSpPr>
            <a:spLocks noGrp="1"/>
          </p:cNvSpPr>
          <p:nvPr>
            <p:ph type="title"/>
          </p:nvPr>
        </p:nvSpPr>
        <p:spPr/>
        <p:txBody>
          <a:bodyPr/>
          <a:lstStyle/>
          <a:p>
            <a:r>
              <a:rPr lang="en-GB" dirty="0"/>
              <a:t>Patient Survey - 2022</a:t>
            </a:r>
          </a:p>
        </p:txBody>
      </p:sp>
      <p:pic>
        <p:nvPicPr>
          <p:cNvPr id="4" name="Graphic 1">
            <a:extLst>
              <a:ext uri="{FF2B5EF4-FFF2-40B4-BE49-F238E27FC236}">
                <a16:creationId xmlns:a16="http://schemas.microsoft.com/office/drawing/2014/main" id="{F9F1CA7A-CC7A-BD51-0362-375517091FC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66995" y="1921469"/>
            <a:ext cx="7068132" cy="3975824"/>
          </a:xfrm>
          <a:prstGeom prst="rect">
            <a:avLst/>
          </a:prstGeom>
        </p:spPr>
      </p:pic>
    </p:spTree>
    <p:extLst>
      <p:ext uri="{BB962C8B-B14F-4D97-AF65-F5344CB8AC3E}">
        <p14:creationId xmlns:p14="http://schemas.microsoft.com/office/powerpoint/2010/main" val="90315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EA62-D151-FF44-C1FA-B361AD6630BF}"/>
              </a:ext>
            </a:extLst>
          </p:cNvPr>
          <p:cNvSpPr>
            <a:spLocks noGrp="1"/>
          </p:cNvSpPr>
          <p:nvPr>
            <p:ph type="title"/>
          </p:nvPr>
        </p:nvSpPr>
        <p:spPr/>
        <p:txBody>
          <a:bodyPr/>
          <a:lstStyle/>
          <a:p>
            <a:r>
              <a:rPr lang="en-GB" dirty="0"/>
              <a:t>Quality Outcomes Framework</a:t>
            </a:r>
          </a:p>
        </p:txBody>
      </p:sp>
      <p:graphicFrame>
        <p:nvGraphicFramePr>
          <p:cNvPr id="5" name="Content Placeholder 4">
            <a:extLst>
              <a:ext uri="{FF2B5EF4-FFF2-40B4-BE49-F238E27FC236}">
                <a16:creationId xmlns:a16="http://schemas.microsoft.com/office/drawing/2014/main" id="{B933E7D5-B481-E0B2-7422-FFB03B6C31C7}"/>
              </a:ext>
            </a:extLst>
          </p:cNvPr>
          <p:cNvGraphicFramePr>
            <a:graphicFrameLocks noGrp="1"/>
          </p:cNvGraphicFramePr>
          <p:nvPr>
            <p:ph idx="1"/>
          </p:nvPr>
        </p:nvGraphicFramePr>
        <p:xfrm>
          <a:off x="533995" y="1732598"/>
          <a:ext cx="6755169" cy="4422667"/>
        </p:xfrm>
        <a:graphic>
          <a:graphicData uri="http://schemas.openxmlformats.org/drawingml/2006/table">
            <a:tbl>
              <a:tblPr>
                <a:tableStyleId>{5C22544A-7EE6-4342-B048-85BDC9FD1C3A}</a:tableStyleId>
              </a:tblPr>
              <a:tblGrid>
                <a:gridCol w="1933215">
                  <a:extLst>
                    <a:ext uri="{9D8B030D-6E8A-4147-A177-3AD203B41FA5}">
                      <a16:colId xmlns:a16="http://schemas.microsoft.com/office/drawing/2014/main" val="3587707184"/>
                    </a:ext>
                  </a:extLst>
                </a:gridCol>
                <a:gridCol w="1321572">
                  <a:extLst>
                    <a:ext uri="{9D8B030D-6E8A-4147-A177-3AD203B41FA5}">
                      <a16:colId xmlns:a16="http://schemas.microsoft.com/office/drawing/2014/main" val="832916711"/>
                    </a:ext>
                  </a:extLst>
                </a:gridCol>
                <a:gridCol w="1321572">
                  <a:extLst>
                    <a:ext uri="{9D8B030D-6E8A-4147-A177-3AD203B41FA5}">
                      <a16:colId xmlns:a16="http://schemas.microsoft.com/office/drawing/2014/main" val="2050079448"/>
                    </a:ext>
                  </a:extLst>
                </a:gridCol>
                <a:gridCol w="988027">
                  <a:extLst>
                    <a:ext uri="{9D8B030D-6E8A-4147-A177-3AD203B41FA5}">
                      <a16:colId xmlns:a16="http://schemas.microsoft.com/office/drawing/2014/main" val="3911845418"/>
                    </a:ext>
                  </a:extLst>
                </a:gridCol>
                <a:gridCol w="1190783">
                  <a:extLst>
                    <a:ext uri="{9D8B030D-6E8A-4147-A177-3AD203B41FA5}">
                      <a16:colId xmlns:a16="http://schemas.microsoft.com/office/drawing/2014/main" val="1492609110"/>
                    </a:ext>
                  </a:extLst>
                </a:gridCol>
              </a:tblGrid>
              <a:tr h="290637">
                <a:tc>
                  <a:txBody>
                    <a:bodyPr/>
                    <a:lstStyle/>
                    <a:p>
                      <a:pPr algn="ctr" fontAlgn="b"/>
                      <a:r>
                        <a:rPr lang="en-GB" sz="900" b="1" u="none" strike="noStrike" dirty="0">
                          <a:effectLst/>
                        </a:rPr>
                        <a:t>Group Name</a:t>
                      </a:r>
                      <a:endParaRPr lang="en-GB" sz="900" b="1" i="0" u="none" strike="noStrike" dirty="0">
                        <a:solidFill>
                          <a:srgbClr val="000000"/>
                        </a:solidFill>
                        <a:effectLst/>
                        <a:latin typeface="DejaVu Sans"/>
                      </a:endParaRPr>
                    </a:p>
                  </a:txBody>
                  <a:tcPr marL="3306" marR="3306" marT="3306" marB="0" anchor="b"/>
                </a:tc>
                <a:tc>
                  <a:txBody>
                    <a:bodyPr/>
                    <a:lstStyle/>
                    <a:p>
                      <a:pPr algn="ctr" fontAlgn="b"/>
                      <a:r>
                        <a:rPr lang="en-GB" sz="900" b="1" u="none" strike="noStrike" dirty="0">
                          <a:effectLst/>
                        </a:rPr>
                        <a:t>Achieved</a:t>
                      </a:r>
                      <a:br>
                        <a:rPr lang="en-GB" sz="900" b="1" u="none" strike="noStrike" dirty="0">
                          <a:effectLst/>
                        </a:rPr>
                      </a:br>
                      <a:r>
                        <a:rPr lang="en-GB" sz="900" b="1" u="none" strike="noStrike" dirty="0">
                          <a:effectLst/>
                        </a:rPr>
                        <a:t>Points</a:t>
                      </a:r>
                      <a:endParaRPr lang="en-GB" sz="900" b="1" i="0" u="none" strike="noStrike" dirty="0">
                        <a:solidFill>
                          <a:srgbClr val="000000"/>
                        </a:solidFill>
                        <a:effectLst/>
                        <a:latin typeface="DejaVu Sans"/>
                      </a:endParaRPr>
                    </a:p>
                  </a:txBody>
                  <a:tcPr marL="3306" marR="3306" marT="3306" marB="0" anchor="b"/>
                </a:tc>
                <a:tc>
                  <a:txBody>
                    <a:bodyPr/>
                    <a:lstStyle/>
                    <a:p>
                      <a:pPr algn="ctr" fontAlgn="b"/>
                      <a:r>
                        <a:rPr lang="en-GB" sz="900" b="1" u="none" strike="noStrike" dirty="0">
                          <a:effectLst/>
                        </a:rPr>
                        <a:t>Maximum</a:t>
                      </a:r>
                      <a:br>
                        <a:rPr lang="en-GB" sz="900" b="1" u="none" strike="noStrike" dirty="0">
                          <a:effectLst/>
                        </a:rPr>
                      </a:br>
                      <a:r>
                        <a:rPr lang="en-GB" sz="900" b="1" u="none" strike="noStrike" dirty="0">
                          <a:effectLst/>
                        </a:rPr>
                        <a:t>Points</a:t>
                      </a:r>
                      <a:endParaRPr lang="en-GB" sz="900" b="1" i="0" u="none" strike="noStrike" dirty="0">
                        <a:solidFill>
                          <a:srgbClr val="000000"/>
                        </a:solidFill>
                        <a:effectLst/>
                        <a:latin typeface="DejaVu Sans"/>
                      </a:endParaRPr>
                    </a:p>
                  </a:txBody>
                  <a:tcPr marL="3306" marR="3306" marT="3306" marB="0" anchor="b"/>
                </a:tc>
                <a:tc>
                  <a:txBody>
                    <a:bodyPr/>
                    <a:lstStyle/>
                    <a:p>
                      <a:pPr algn="l" fontAlgn="ctr"/>
                      <a:r>
                        <a:rPr lang="en-GB" sz="900" b="1" u="none" strike="noStrike" dirty="0">
                          <a:effectLst/>
                        </a:rPr>
                        <a:t>No. Patients</a:t>
                      </a:r>
                      <a:endParaRPr lang="en-GB" sz="900" b="1" i="0" u="none" strike="noStrike" dirty="0">
                        <a:solidFill>
                          <a:srgbClr val="000000"/>
                        </a:solidFill>
                        <a:effectLst/>
                        <a:latin typeface="DejaVu Sans"/>
                      </a:endParaRPr>
                    </a:p>
                  </a:txBody>
                  <a:tcPr marL="3306" marR="3306" marT="3306" marB="0" anchor="ctr"/>
                </a:tc>
                <a:tc>
                  <a:txBody>
                    <a:bodyPr/>
                    <a:lstStyle/>
                    <a:p>
                      <a:pPr algn="ctr" fontAlgn="ctr"/>
                      <a:r>
                        <a:rPr lang="en-GB" sz="900" b="1" u="none" strike="noStrike" dirty="0">
                          <a:effectLst/>
                        </a:rPr>
                        <a:t>% to Achieve</a:t>
                      </a:r>
                      <a:endParaRPr lang="en-GB" sz="900" b="1" i="0" u="none" strike="noStrike" dirty="0">
                        <a:solidFill>
                          <a:srgbClr val="000000"/>
                        </a:solidFill>
                        <a:effectLst/>
                        <a:latin typeface="DejaVu Sans"/>
                      </a:endParaRPr>
                    </a:p>
                  </a:txBody>
                  <a:tcPr marL="3306" marR="3306" marT="3306" marB="0" anchor="ctr"/>
                </a:tc>
                <a:extLst>
                  <a:ext uri="{0D108BD9-81ED-4DB2-BD59-A6C34878D82A}">
                    <a16:rowId xmlns:a16="http://schemas.microsoft.com/office/drawing/2014/main" val="4217644838"/>
                  </a:ext>
                </a:extLst>
              </a:tr>
              <a:tr h="139514">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Atrial fibrillation</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dirty="0">
                          <a:effectLst/>
                        </a:rPr>
                        <a:t>29.00</a:t>
                      </a:r>
                      <a:endParaRPr lang="en-GB" sz="900" b="0"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a:effectLst/>
                        </a:rPr>
                        <a:t>29.00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265</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70%-95%</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1896882617"/>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Asthma</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dirty="0">
                          <a:effectLst/>
                        </a:rPr>
                        <a:t>45.00</a:t>
                      </a:r>
                      <a:endParaRPr lang="en-GB" sz="900" b="0"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a:effectLst/>
                        </a:rPr>
                        <a:t>45.00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745</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45%-80%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662059719"/>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Cancer</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13.00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13.00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463</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70%-90%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3943034402"/>
                  </a:ext>
                </a:extLst>
              </a:tr>
              <a:tr h="344134">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Secondary prevention of coronary heart disease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28.00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28.00</a:t>
                      </a:r>
                      <a:endParaRPr lang="en-GB" sz="900" b="0"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317</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56%-96%</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4162596079"/>
                  </a:ext>
                </a:extLst>
              </a:tr>
              <a:tr h="172883">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Chronic kidney disease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6.00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6.00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531</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393299889"/>
                  </a:ext>
                </a:extLst>
              </a:tr>
              <a:tr h="290637">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Chronic obstructive pulmonary disease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19.00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19.00</a:t>
                      </a:r>
                      <a:endParaRPr lang="en-GB" sz="900" b="0"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205</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50%-90%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713195049"/>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Dementia</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44.00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44.00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98</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a:effectLst/>
                        </a:rPr>
                        <a:t>35%-70%</a:t>
                      </a:r>
                      <a:endParaRPr lang="en-GB" sz="900" b="0" i="0" u="none" strike="noStrike">
                        <a:solidFill>
                          <a:srgbClr val="000000"/>
                        </a:solidFill>
                        <a:effectLst/>
                        <a:latin typeface="DejaVu Sans"/>
                      </a:endParaRPr>
                    </a:p>
                  </a:txBody>
                  <a:tcPr marL="3306" marR="3306" marT="3306" marB="0"/>
                </a:tc>
                <a:extLst>
                  <a:ext uri="{0D108BD9-81ED-4DB2-BD59-A6C34878D82A}">
                    <a16:rowId xmlns:a16="http://schemas.microsoft.com/office/drawing/2014/main" val="3684859019"/>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Depression</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10.00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10.00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866</a:t>
                      </a:r>
                      <a:endParaRPr lang="en-GB" sz="900" b="0" i="0" u="none" strike="noStrike">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45%-80%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1004647873"/>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Diabetes mellitus</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67.00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67.00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534</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50%-90%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1685908924"/>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Epilepsy</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73</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4033265057"/>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Heart failure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29.00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29.00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79</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a:effectLst/>
                        </a:rPr>
                        <a:t>60%-92%</a:t>
                      </a:r>
                      <a:endParaRPr lang="en-GB" sz="900" b="0" i="0" u="none" strike="noStrike">
                        <a:solidFill>
                          <a:srgbClr val="000000"/>
                        </a:solidFill>
                        <a:effectLst/>
                        <a:latin typeface="DejaVu Sans"/>
                      </a:endParaRPr>
                    </a:p>
                  </a:txBody>
                  <a:tcPr marL="3306" marR="3306" marT="3306" marB="0"/>
                </a:tc>
                <a:extLst>
                  <a:ext uri="{0D108BD9-81ED-4DB2-BD59-A6C34878D82A}">
                    <a16:rowId xmlns:a16="http://schemas.microsoft.com/office/drawing/2014/main" val="1095255434"/>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Hypertension</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25.00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25.00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1939</a:t>
                      </a:r>
                      <a:endParaRPr lang="en-GB" sz="900" b="0" i="0" u="none" strike="noStrike">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40%-80%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404612826"/>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Learning Disability</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4.00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4.00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34</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363289721"/>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Mental health</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38.00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38.00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70</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a:effectLst/>
                        </a:rPr>
                        <a:t>40%-90%</a:t>
                      </a:r>
                      <a:endParaRPr lang="en-GB" sz="900" b="0" i="0" u="none" strike="noStrike">
                        <a:solidFill>
                          <a:srgbClr val="000000"/>
                        </a:solidFill>
                        <a:effectLst/>
                        <a:latin typeface="DejaVu Sans"/>
                      </a:endParaRPr>
                    </a:p>
                  </a:txBody>
                  <a:tcPr marL="3306" marR="3306" marT="3306" marB="0"/>
                </a:tc>
                <a:extLst>
                  <a:ext uri="{0D108BD9-81ED-4DB2-BD59-A6C34878D82A}">
                    <a16:rowId xmlns:a16="http://schemas.microsoft.com/office/drawing/2014/main" val="3155823251"/>
                  </a:ext>
                </a:extLst>
              </a:tr>
              <a:tr h="290637">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Non-diabetic hyperglycaemia</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18.00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18.00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536</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50%-90%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612253191"/>
                  </a:ext>
                </a:extLst>
              </a:tr>
              <a:tr h="434583">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Osteoporosis: secondary prevention of fragility fractures</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3.00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3.00</a:t>
                      </a:r>
                      <a:endParaRPr lang="en-GB" sz="900" b="0"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72</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710923555"/>
                  </a:ext>
                </a:extLst>
              </a:tr>
              <a:tr h="172883">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Peripheral arterial disease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2.00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2.00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46</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396155803"/>
                  </a:ext>
                </a:extLst>
              </a:tr>
              <a:tr h="146691">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Palliative care</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3.00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3.00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36</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N/A</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3568868260"/>
                  </a:ext>
                </a:extLst>
              </a:tr>
              <a:tr h="172883">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Rheumatoid arthritis</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6.00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6.00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69</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40%-90%</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27312373"/>
                  </a:ext>
                </a:extLst>
              </a:tr>
              <a:tr h="358857">
                <a:tc>
                  <a:txBody>
                    <a:bodyPr/>
                    <a:lstStyle/>
                    <a:p>
                      <a:pPr algn="l" fontAlgn="ctr"/>
                      <a:r>
                        <a:rPr lang="en-GB" sz="900" u="sng" strike="noStrike" dirty="0">
                          <a:solidFill>
                            <a:schemeClr val="tx1"/>
                          </a:solidFill>
                          <a:effectLst/>
                          <a:hlinkClick r:id="rId2">
                            <a:extLst>
                              <a:ext uri="{A12FA001-AC4F-418D-AE19-62706E023703}">
                                <ahyp:hlinkClr xmlns:ahyp="http://schemas.microsoft.com/office/drawing/2018/hyperlinkcolor" val="tx"/>
                              </a:ext>
                            </a:extLst>
                          </a:hlinkClick>
                        </a:rPr>
                        <a:t>Stroke and transient ischaemic attack</a:t>
                      </a:r>
                      <a:endParaRPr lang="en-GB" sz="900" b="0" i="0" u="sng" strike="noStrike" dirty="0">
                        <a:solidFill>
                          <a:schemeClr val="tx1"/>
                        </a:solidFill>
                        <a:effectLst/>
                        <a:latin typeface="DejaVu Sans"/>
                      </a:endParaRPr>
                    </a:p>
                  </a:txBody>
                  <a:tcPr marL="3306" marR="3306" marT="3306" marB="0" anchor="ctr"/>
                </a:tc>
                <a:tc>
                  <a:txBody>
                    <a:bodyPr/>
                    <a:lstStyle/>
                    <a:p>
                      <a:pPr algn="ctr" fontAlgn="ctr"/>
                      <a:r>
                        <a:rPr lang="en-GB" sz="900" u="none" strike="noStrike">
                          <a:effectLst/>
                        </a:rPr>
                        <a:t>11.00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11.00</a:t>
                      </a:r>
                      <a:endParaRPr lang="en-GB" sz="900" b="0"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216</a:t>
                      </a:r>
                      <a:endParaRPr lang="en-GB" sz="900" b="0" i="0" u="none" strike="noStrike" dirty="0">
                        <a:solidFill>
                          <a:srgbClr val="000000"/>
                        </a:solidFill>
                        <a:effectLst/>
                        <a:latin typeface="DejaVu Sans"/>
                      </a:endParaRPr>
                    </a:p>
                  </a:txBody>
                  <a:tcPr marL="3306" marR="3306" marT="3306" marB="0" anchor="ctr"/>
                </a:tc>
                <a:tc>
                  <a:txBody>
                    <a:bodyPr/>
                    <a:lstStyle/>
                    <a:p>
                      <a:pPr algn="ctr" fontAlgn="t"/>
                      <a:r>
                        <a:rPr lang="en-GB" sz="900" u="none" strike="noStrike" dirty="0">
                          <a:effectLst/>
                        </a:rPr>
                        <a:t>57%-97%</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2900568882"/>
                  </a:ext>
                </a:extLst>
              </a:tr>
              <a:tr h="139514">
                <a:tc>
                  <a:txBody>
                    <a:bodyPr/>
                    <a:lstStyle/>
                    <a:p>
                      <a:pPr algn="l" fontAlgn="ctr"/>
                      <a:r>
                        <a:rPr lang="en-GB" sz="900" u="none" strike="noStrike" dirty="0">
                          <a:effectLst/>
                        </a:rPr>
                        <a:t>Clinical domain</a:t>
                      </a:r>
                      <a:endParaRPr lang="en-GB" sz="900" b="1" i="0" u="none" strike="noStrike" dirty="0">
                        <a:solidFill>
                          <a:srgbClr val="000000"/>
                        </a:solidFill>
                        <a:effectLst/>
                        <a:latin typeface="DejaVu Sans"/>
                      </a:endParaRPr>
                    </a:p>
                  </a:txBody>
                  <a:tcPr marL="3306" marR="3306" marT="3306" marB="0" anchor="ctr"/>
                </a:tc>
                <a:tc>
                  <a:txBody>
                    <a:bodyPr/>
                    <a:lstStyle/>
                    <a:p>
                      <a:pPr algn="ctr" fontAlgn="ctr"/>
                      <a:r>
                        <a:rPr lang="en-GB" sz="900" u="none" strike="noStrike">
                          <a:effectLst/>
                        </a:rPr>
                        <a:t>401.00</a:t>
                      </a:r>
                      <a:endParaRPr lang="en-GB" sz="900" b="1"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a:effectLst/>
                        </a:rPr>
                        <a:t>401.00</a:t>
                      </a:r>
                      <a:endParaRPr lang="en-GB" sz="900" b="1" i="0" u="none" strike="noStrike">
                        <a:solidFill>
                          <a:srgbClr val="000000"/>
                        </a:solidFill>
                        <a:effectLst/>
                        <a:latin typeface="DejaVu Sans"/>
                      </a:endParaRPr>
                    </a:p>
                  </a:txBody>
                  <a:tcPr marL="3306" marR="3306" marT="3306" marB="0" anchor="ctr"/>
                </a:tc>
                <a:tc>
                  <a:txBody>
                    <a:bodyPr/>
                    <a:lstStyle/>
                    <a:p>
                      <a:pPr algn="ctr" fontAlgn="ctr"/>
                      <a:r>
                        <a:rPr lang="en-GB" sz="900" u="none" strike="noStrike" dirty="0">
                          <a:effectLst/>
                        </a:rPr>
                        <a:t>4668</a:t>
                      </a:r>
                      <a:endParaRPr lang="en-GB" sz="900" b="0" i="0" u="none" strike="noStrike" dirty="0">
                        <a:solidFill>
                          <a:srgbClr val="000000"/>
                        </a:solidFill>
                        <a:effectLst/>
                        <a:latin typeface="DejaVu Sans"/>
                      </a:endParaRPr>
                    </a:p>
                  </a:txBody>
                  <a:tcPr marL="3306" marR="3306" marT="3306" marB="0" anchor="ctr"/>
                </a:tc>
                <a:tc>
                  <a:txBody>
                    <a:bodyPr/>
                    <a:lstStyle/>
                    <a:p>
                      <a:pPr algn="l" fontAlgn="t"/>
                      <a:r>
                        <a:rPr lang="en-GB" sz="900" u="none" strike="noStrike" dirty="0">
                          <a:effectLst/>
                        </a:rPr>
                        <a:t> </a:t>
                      </a:r>
                      <a:endParaRPr lang="en-GB" sz="900" b="0" i="0" u="none" strike="noStrike" dirty="0">
                        <a:solidFill>
                          <a:srgbClr val="000000"/>
                        </a:solidFill>
                        <a:effectLst/>
                        <a:latin typeface="DejaVu Sans"/>
                      </a:endParaRPr>
                    </a:p>
                  </a:txBody>
                  <a:tcPr marL="3306" marR="3306" marT="3306" marB="0"/>
                </a:tc>
                <a:extLst>
                  <a:ext uri="{0D108BD9-81ED-4DB2-BD59-A6C34878D82A}">
                    <a16:rowId xmlns:a16="http://schemas.microsoft.com/office/drawing/2014/main" val="486881163"/>
                  </a:ext>
                </a:extLst>
              </a:tr>
            </a:tbl>
          </a:graphicData>
        </a:graphic>
      </p:graphicFrame>
    </p:spTree>
    <p:extLst>
      <p:ext uri="{BB962C8B-B14F-4D97-AF65-F5344CB8AC3E}">
        <p14:creationId xmlns:p14="http://schemas.microsoft.com/office/powerpoint/2010/main" val="341726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B109-9E37-2876-C47C-3464E2258B00}"/>
              </a:ext>
            </a:extLst>
          </p:cNvPr>
          <p:cNvSpPr>
            <a:spLocks noGrp="1"/>
          </p:cNvSpPr>
          <p:nvPr>
            <p:ph type="title"/>
          </p:nvPr>
        </p:nvSpPr>
        <p:spPr/>
        <p:txBody>
          <a:bodyPr/>
          <a:lstStyle/>
          <a:p>
            <a:r>
              <a:rPr lang="en-GB" dirty="0"/>
              <a:t>Quality Outcomes Framework</a:t>
            </a:r>
          </a:p>
        </p:txBody>
      </p:sp>
      <p:graphicFrame>
        <p:nvGraphicFramePr>
          <p:cNvPr id="4" name="Content Placeholder 3">
            <a:extLst>
              <a:ext uri="{FF2B5EF4-FFF2-40B4-BE49-F238E27FC236}">
                <a16:creationId xmlns:a16="http://schemas.microsoft.com/office/drawing/2014/main" id="{C61D8B40-F6B4-8735-3581-6BFB4076DEC4}"/>
              </a:ext>
            </a:extLst>
          </p:cNvPr>
          <p:cNvGraphicFramePr>
            <a:graphicFrameLocks noGrp="1"/>
          </p:cNvGraphicFramePr>
          <p:nvPr>
            <p:ph idx="1"/>
          </p:nvPr>
        </p:nvGraphicFramePr>
        <p:xfrm>
          <a:off x="550335" y="1674815"/>
          <a:ext cx="6813127" cy="4599826"/>
        </p:xfrm>
        <a:graphic>
          <a:graphicData uri="http://schemas.openxmlformats.org/drawingml/2006/table">
            <a:tbl>
              <a:tblPr>
                <a:tableStyleId>{5C22544A-7EE6-4342-B048-85BDC9FD1C3A}</a:tableStyleId>
              </a:tblPr>
              <a:tblGrid>
                <a:gridCol w="674091">
                  <a:extLst>
                    <a:ext uri="{9D8B030D-6E8A-4147-A177-3AD203B41FA5}">
                      <a16:colId xmlns:a16="http://schemas.microsoft.com/office/drawing/2014/main" val="348363185"/>
                    </a:ext>
                  </a:extLst>
                </a:gridCol>
                <a:gridCol w="668072">
                  <a:extLst>
                    <a:ext uri="{9D8B030D-6E8A-4147-A177-3AD203B41FA5}">
                      <a16:colId xmlns:a16="http://schemas.microsoft.com/office/drawing/2014/main" val="999954441"/>
                    </a:ext>
                  </a:extLst>
                </a:gridCol>
                <a:gridCol w="595848">
                  <a:extLst>
                    <a:ext uri="{9D8B030D-6E8A-4147-A177-3AD203B41FA5}">
                      <a16:colId xmlns:a16="http://schemas.microsoft.com/office/drawing/2014/main" val="1017637916"/>
                    </a:ext>
                  </a:extLst>
                </a:gridCol>
                <a:gridCol w="1336142">
                  <a:extLst>
                    <a:ext uri="{9D8B030D-6E8A-4147-A177-3AD203B41FA5}">
                      <a16:colId xmlns:a16="http://schemas.microsoft.com/office/drawing/2014/main" val="4027699582"/>
                    </a:ext>
                  </a:extLst>
                </a:gridCol>
                <a:gridCol w="1345207">
                  <a:extLst>
                    <a:ext uri="{9D8B030D-6E8A-4147-A177-3AD203B41FA5}">
                      <a16:colId xmlns:a16="http://schemas.microsoft.com/office/drawing/2014/main" val="1887380762"/>
                    </a:ext>
                  </a:extLst>
                </a:gridCol>
                <a:gridCol w="967383">
                  <a:extLst>
                    <a:ext uri="{9D8B030D-6E8A-4147-A177-3AD203B41FA5}">
                      <a16:colId xmlns:a16="http://schemas.microsoft.com/office/drawing/2014/main" val="4111859138"/>
                    </a:ext>
                  </a:extLst>
                </a:gridCol>
                <a:gridCol w="1226384">
                  <a:extLst>
                    <a:ext uri="{9D8B030D-6E8A-4147-A177-3AD203B41FA5}">
                      <a16:colId xmlns:a16="http://schemas.microsoft.com/office/drawing/2014/main" val="1998805867"/>
                    </a:ext>
                  </a:extLst>
                </a:gridCol>
              </a:tblGrid>
              <a:tr h="301393">
                <a:tc gridSpan="3">
                  <a:txBody>
                    <a:bodyPr/>
                    <a:lstStyle/>
                    <a:p>
                      <a:pPr algn="ctr" fontAlgn="b"/>
                      <a:r>
                        <a:rPr lang="en-GB" sz="1000" b="1" u="none" strike="noStrike" dirty="0">
                          <a:effectLst/>
                        </a:rPr>
                        <a:t>Group Name</a:t>
                      </a:r>
                      <a:endParaRPr lang="en-GB" sz="1000" b="1" i="0" u="none" strike="noStrike" dirty="0">
                        <a:solidFill>
                          <a:srgbClr val="000000"/>
                        </a:solidFill>
                        <a:effectLst/>
                        <a:latin typeface="DejaVu Sans"/>
                      </a:endParaRPr>
                    </a:p>
                  </a:txBody>
                  <a:tcPr marL="4213" marR="4213" marT="4213" marB="0" anchor="b"/>
                </a:tc>
                <a:tc hMerge="1">
                  <a:txBody>
                    <a:bodyPr/>
                    <a:lstStyle/>
                    <a:p>
                      <a:endParaRPr lang="en-GB"/>
                    </a:p>
                  </a:txBody>
                  <a:tcPr/>
                </a:tc>
                <a:tc hMerge="1">
                  <a:txBody>
                    <a:bodyPr/>
                    <a:lstStyle/>
                    <a:p>
                      <a:endParaRPr lang="en-GB"/>
                    </a:p>
                  </a:txBody>
                  <a:tcPr/>
                </a:tc>
                <a:tc>
                  <a:txBody>
                    <a:bodyPr/>
                    <a:lstStyle/>
                    <a:p>
                      <a:pPr algn="ctr" fontAlgn="b"/>
                      <a:r>
                        <a:rPr lang="en-GB" sz="1000" b="1" u="none" strike="noStrike" dirty="0">
                          <a:effectLst/>
                        </a:rPr>
                        <a:t>Achieved</a:t>
                      </a:r>
                      <a:br>
                        <a:rPr lang="en-GB" sz="1000" b="1" u="none" strike="noStrike" dirty="0">
                          <a:effectLst/>
                        </a:rPr>
                      </a:br>
                      <a:r>
                        <a:rPr lang="en-GB" sz="1000" b="1" u="none" strike="noStrike" dirty="0">
                          <a:effectLst/>
                        </a:rPr>
                        <a:t>Points</a:t>
                      </a:r>
                      <a:endParaRPr lang="en-GB" sz="1000" b="1" i="0" u="none" strike="noStrike" dirty="0">
                        <a:solidFill>
                          <a:srgbClr val="000000"/>
                        </a:solidFill>
                        <a:effectLst/>
                        <a:latin typeface="DejaVu Sans"/>
                      </a:endParaRPr>
                    </a:p>
                  </a:txBody>
                  <a:tcPr marL="4213" marR="4213" marT="4213" marB="0" anchor="b"/>
                </a:tc>
                <a:tc>
                  <a:txBody>
                    <a:bodyPr/>
                    <a:lstStyle/>
                    <a:p>
                      <a:pPr algn="ctr" fontAlgn="b"/>
                      <a:r>
                        <a:rPr lang="en-GB" sz="1000" b="1" u="none" strike="noStrike" dirty="0">
                          <a:effectLst/>
                        </a:rPr>
                        <a:t>Maximum</a:t>
                      </a:r>
                      <a:br>
                        <a:rPr lang="en-GB" sz="1000" b="1" u="none" strike="noStrike" dirty="0">
                          <a:effectLst/>
                        </a:rPr>
                      </a:br>
                      <a:r>
                        <a:rPr lang="en-GB" sz="1000" b="1" u="none" strike="noStrike" dirty="0">
                          <a:effectLst/>
                        </a:rPr>
                        <a:t>Points</a:t>
                      </a:r>
                      <a:endParaRPr lang="en-GB" sz="1000" b="1" i="0" u="none" strike="noStrike" dirty="0">
                        <a:solidFill>
                          <a:srgbClr val="000000"/>
                        </a:solidFill>
                        <a:effectLst/>
                        <a:latin typeface="DejaVu Sans"/>
                      </a:endParaRPr>
                    </a:p>
                  </a:txBody>
                  <a:tcPr marL="4213" marR="4213" marT="4213" marB="0" anchor="b"/>
                </a:tc>
                <a:tc>
                  <a:txBody>
                    <a:bodyPr/>
                    <a:lstStyle/>
                    <a:p>
                      <a:pPr algn="ctr" fontAlgn="ctr"/>
                      <a:r>
                        <a:rPr lang="en-GB" sz="1000" b="1" u="none" strike="noStrike" dirty="0" err="1">
                          <a:effectLst/>
                        </a:rPr>
                        <a:t>No.of</a:t>
                      </a:r>
                      <a:r>
                        <a:rPr lang="en-GB" sz="1000" b="1" u="none" strike="noStrike" dirty="0">
                          <a:effectLst/>
                        </a:rPr>
                        <a:t> Patients</a:t>
                      </a:r>
                      <a:endParaRPr lang="en-GB" sz="1000" b="1" i="0" u="none" strike="noStrike" dirty="0">
                        <a:solidFill>
                          <a:srgbClr val="000000"/>
                        </a:solidFill>
                        <a:effectLst/>
                        <a:latin typeface="DejaVu Sans"/>
                      </a:endParaRPr>
                    </a:p>
                  </a:txBody>
                  <a:tcPr marL="4213" marR="4213" marT="4213" marB="0" anchor="ctr"/>
                </a:tc>
                <a:tc>
                  <a:txBody>
                    <a:bodyPr/>
                    <a:lstStyle/>
                    <a:p>
                      <a:pPr algn="ctr" fontAlgn="ctr"/>
                      <a:r>
                        <a:rPr lang="en-GB" sz="1000" b="1" u="none" strike="noStrike" dirty="0">
                          <a:effectLst/>
                        </a:rPr>
                        <a:t>% to Achieve</a:t>
                      </a:r>
                      <a:endParaRPr lang="en-GB" sz="1000" b="1" i="0" u="none" strike="noStrike" dirty="0">
                        <a:solidFill>
                          <a:srgbClr val="000000"/>
                        </a:solidFill>
                        <a:effectLst/>
                        <a:latin typeface="DejaVu Sans"/>
                      </a:endParaRPr>
                    </a:p>
                  </a:txBody>
                  <a:tcPr marL="4213" marR="4213" marT="4213" marB="0" anchor="ctr"/>
                </a:tc>
                <a:extLst>
                  <a:ext uri="{0D108BD9-81ED-4DB2-BD59-A6C34878D82A}">
                    <a16:rowId xmlns:a16="http://schemas.microsoft.com/office/drawing/2014/main" val="129148759"/>
                  </a:ext>
                </a:extLst>
              </a:tr>
              <a:tr h="152803">
                <a:tc gridSpan="3">
                  <a:txBody>
                    <a:bodyPr/>
                    <a:lstStyle/>
                    <a:p>
                      <a:pPr algn="l" fontAlgn="ctr"/>
                      <a:r>
                        <a:rPr lang="en-GB" sz="1000" u="sng" strike="noStrike" dirty="0">
                          <a:solidFill>
                            <a:schemeClr val="tx1"/>
                          </a:solidFill>
                          <a:effectLst/>
                          <a:hlinkClick r:id="rId2">
                            <a:extLst>
                              <a:ext uri="{A12FA001-AC4F-418D-AE19-62706E023703}">
                                <ahyp:hlinkClr xmlns:ahyp="http://schemas.microsoft.com/office/drawing/2018/hyperlinkcolor" val="tx"/>
                              </a:ext>
                            </a:extLst>
                          </a:hlinkClick>
                        </a:rPr>
                        <a:t>Blood pressure</a:t>
                      </a:r>
                      <a:endParaRPr lang="en-GB" sz="1000" b="0" i="0" u="sng"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15.00</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15.00</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4844</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50%-90%</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3471803853"/>
                  </a:ext>
                </a:extLst>
              </a:tr>
              <a:tr h="152803">
                <a:tc gridSpan="3">
                  <a:txBody>
                    <a:bodyPr/>
                    <a:lstStyle/>
                    <a:p>
                      <a:pPr algn="l" fontAlgn="ctr"/>
                      <a:r>
                        <a:rPr lang="en-GB" sz="1000" u="sng" strike="noStrike" dirty="0">
                          <a:solidFill>
                            <a:schemeClr val="tx1"/>
                          </a:solidFill>
                          <a:effectLst/>
                          <a:hlinkClick r:id="rId2">
                            <a:extLst>
                              <a:ext uri="{A12FA001-AC4F-418D-AE19-62706E023703}">
                                <ahyp:hlinkClr xmlns:ahyp="http://schemas.microsoft.com/office/drawing/2018/hyperlinkcolor" val="tx"/>
                              </a:ext>
                            </a:extLst>
                          </a:hlinkClick>
                        </a:rPr>
                        <a:t>Obesity</a:t>
                      </a:r>
                      <a:endParaRPr lang="en-GB" sz="1000" b="0" i="0" u="sng"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8.00</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8.00</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561</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N/A</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2938741934"/>
                  </a:ext>
                </a:extLst>
              </a:tr>
              <a:tr h="152803">
                <a:tc gridSpan="3">
                  <a:txBody>
                    <a:bodyPr/>
                    <a:lstStyle/>
                    <a:p>
                      <a:pPr algn="l" fontAlgn="ctr"/>
                      <a:r>
                        <a:rPr lang="en-GB" sz="1000" u="sng" strike="noStrike" dirty="0">
                          <a:solidFill>
                            <a:schemeClr val="tx1"/>
                          </a:solidFill>
                          <a:effectLst/>
                          <a:hlinkClick r:id="rId2">
                            <a:extLst>
                              <a:ext uri="{A12FA001-AC4F-418D-AE19-62706E023703}">
                                <ahyp:hlinkClr xmlns:ahyp="http://schemas.microsoft.com/office/drawing/2018/hyperlinkcolor" val="tx"/>
                              </a:ext>
                            </a:extLst>
                          </a:hlinkClick>
                        </a:rPr>
                        <a:t>Smoking</a:t>
                      </a:r>
                      <a:endParaRPr lang="en-GB" sz="1000" b="0" i="0" u="sng"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62.00</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62.00</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9301</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56%-96%</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3411411777"/>
                  </a:ext>
                </a:extLst>
              </a:tr>
              <a:tr h="301393">
                <a:tc gridSpan="3">
                  <a:txBody>
                    <a:bodyPr/>
                    <a:lstStyle/>
                    <a:p>
                      <a:pPr algn="l" fontAlgn="ctr"/>
                      <a:r>
                        <a:rPr lang="en-GB" sz="1000" b="1" u="none" strike="noStrike">
                          <a:effectLst/>
                        </a:rPr>
                        <a:t>Public health domain: All contracts</a:t>
                      </a:r>
                      <a:endParaRPr lang="en-GB" sz="1000" b="1" i="0" u="none" strike="noStrike">
                        <a:solidFill>
                          <a:srgbClr val="000000"/>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b="1" u="none" strike="noStrike">
                          <a:effectLst/>
                        </a:rPr>
                        <a:t>85.00</a:t>
                      </a:r>
                      <a:endParaRPr lang="en-GB" sz="1000" b="1" i="0" u="none" strike="noStrike">
                        <a:solidFill>
                          <a:srgbClr val="000000"/>
                        </a:solidFill>
                        <a:effectLst/>
                        <a:latin typeface="DejaVu Sans"/>
                      </a:endParaRPr>
                    </a:p>
                  </a:txBody>
                  <a:tcPr marL="4213" marR="4213" marT="4213" marB="0" anchor="ctr"/>
                </a:tc>
                <a:tc>
                  <a:txBody>
                    <a:bodyPr/>
                    <a:lstStyle/>
                    <a:p>
                      <a:pPr algn="r" fontAlgn="ctr"/>
                      <a:r>
                        <a:rPr lang="en-GB" sz="1000" b="1" u="none" strike="noStrike">
                          <a:effectLst/>
                        </a:rPr>
                        <a:t>85.00</a:t>
                      </a:r>
                      <a:endParaRPr lang="en-GB" sz="1000" b="1" i="0" u="none" strike="noStrike">
                        <a:solidFill>
                          <a:srgbClr val="000000"/>
                        </a:solidFill>
                        <a:effectLst/>
                        <a:latin typeface="DejaVu Sans"/>
                      </a:endParaRPr>
                    </a:p>
                  </a:txBody>
                  <a:tcPr marL="4213" marR="4213" marT="4213" marB="0" anchor="ctr"/>
                </a:tc>
                <a:tc>
                  <a:txBody>
                    <a:bodyPr/>
                    <a:lstStyle/>
                    <a:p>
                      <a:pPr algn="r" fontAlgn="b"/>
                      <a:r>
                        <a:rPr lang="en-GB" sz="1000" b="1" u="none" strike="noStrike">
                          <a:effectLst/>
                        </a:rPr>
                        <a:t>14706</a:t>
                      </a:r>
                      <a:endParaRPr lang="en-GB" sz="1000" b="1" i="0" u="none" strike="noStrike">
                        <a:effectLst/>
                        <a:latin typeface="Arial" panose="020B0604020202020204" pitchFamily="34" charset="0"/>
                      </a:endParaRPr>
                    </a:p>
                  </a:txBody>
                  <a:tcPr marL="4213" marR="4213" marT="4213" marB="0" anchor="b"/>
                </a:tc>
                <a:tc>
                  <a:txBody>
                    <a:bodyPr/>
                    <a:lstStyle/>
                    <a:p>
                      <a:pPr algn="ctr" fontAlgn="b"/>
                      <a:r>
                        <a:rPr lang="en-GB" sz="1000" b="1" u="none" strike="noStrike" dirty="0">
                          <a:effectLst/>
                        </a:rPr>
                        <a:t> </a:t>
                      </a:r>
                      <a:endParaRPr lang="en-GB" sz="1000" b="1"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812257348"/>
                  </a:ext>
                </a:extLst>
              </a:tr>
              <a:tr h="192017">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ctr" fontAlgn="b"/>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1056100744"/>
                  </a:ext>
                </a:extLst>
              </a:tr>
              <a:tr h="301393">
                <a:tc gridSpan="3">
                  <a:txBody>
                    <a:bodyPr/>
                    <a:lstStyle/>
                    <a:p>
                      <a:pPr algn="ctr" fontAlgn="b"/>
                      <a:r>
                        <a:rPr lang="en-GB" sz="1000" u="none" strike="noStrike">
                          <a:effectLst/>
                        </a:rPr>
                        <a:t>Group Name</a:t>
                      </a:r>
                      <a:endParaRPr lang="en-GB" sz="1000" b="1" i="0" u="none" strike="noStrike">
                        <a:solidFill>
                          <a:srgbClr val="000000"/>
                        </a:solidFill>
                        <a:effectLst/>
                        <a:latin typeface="DejaVu Sans"/>
                      </a:endParaRPr>
                    </a:p>
                  </a:txBody>
                  <a:tcPr marL="4213" marR="4213" marT="4213" marB="0" anchor="b"/>
                </a:tc>
                <a:tc hMerge="1">
                  <a:txBody>
                    <a:bodyPr/>
                    <a:lstStyle/>
                    <a:p>
                      <a:endParaRPr lang="en-GB"/>
                    </a:p>
                  </a:txBody>
                  <a:tcPr/>
                </a:tc>
                <a:tc hMerge="1">
                  <a:txBody>
                    <a:bodyPr/>
                    <a:lstStyle/>
                    <a:p>
                      <a:endParaRPr lang="en-GB"/>
                    </a:p>
                  </a:txBody>
                  <a:tcPr/>
                </a:tc>
                <a:tc>
                  <a:txBody>
                    <a:bodyPr/>
                    <a:lstStyle/>
                    <a:p>
                      <a:pPr algn="ctr" fontAlgn="b"/>
                      <a:r>
                        <a:rPr lang="en-GB" sz="1000" u="none" strike="noStrike">
                          <a:effectLst/>
                        </a:rPr>
                        <a:t>Achieved</a:t>
                      </a:r>
                      <a:br>
                        <a:rPr lang="en-GB" sz="1000" u="none" strike="noStrike">
                          <a:effectLst/>
                        </a:rPr>
                      </a:br>
                      <a:r>
                        <a:rPr lang="en-GB" sz="1000" u="none" strike="noStrike">
                          <a:effectLst/>
                        </a:rPr>
                        <a:t>Points</a:t>
                      </a:r>
                      <a:endParaRPr lang="en-GB" sz="1000" b="1" i="0" u="none" strike="noStrike">
                        <a:solidFill>
                          <a:srgbClr val="000000"/>
                        </a:solidFill>
                        <a:effectLst/>
                        <a:latin typeface="DejaVu Sans"/>
                      </a:endParaRPr>
                    </a:p>
                  </a:txBody>
                  <a:tcPr marL="4213" marR="4213" marT="4213" marB="0" anchor="b"/>
                </a:tc>
                <a:tc>
                  <a:txBody>
                    <a:bodyPr/>
                    <a:lstStyle/>
                    <a:p>
                      <a:pPr algn="ctr" fontAlgn="b"/>
                      <a:r>
                        <a:rPr lang="en-GB" sz="1000" u="none" strike="noStrike">
                          <a:effectLst/>
                        </a:rPr>
                        <a:t>Maximum</a:t>
                      </a:r>
                      <a:br>
                        <a:rPr lang="en-GB" sz="1000" u="none" strike="noStrike">
                          <a:effectLst/>
                        </a:rPr>
                      </a:br>
                      <a:r>
                        <a:rPr lang="en-GB" sz="1000" u="none" strike="noStrike">
                          <a:effectLst/>
                        </a:rPr>
                        <a:t>Points</a:t>
                      </a:r>
                      <a:endParaRPr lang="en-GB" sz="1000" b="1" i="0" u="none" strike="noStrike">
                        <a:solidFill>
                          <a:srgbClr val="000000"/>
                        </a:solidFill>
                        <a:effectLst/>
                        <a:latin typeface="DejaVu Sans"/>
                      </a:endParaRPr>
                    </a:p>
                  </a:txBody>
                  <a:tcPr marL="4213" marR="4213" marT="4213" marB="0" anchor="b"/>
                </a:tc>
                <a:tc>
                  <a:txBody>
                    <a:bodyPr/>
                    <a:lstStyle/>
                    <a:p>
                      <a:pPr algn="ctr" fontAlgn="ctr"/>
                      <a:r>
                        <a:rPr lang="en-GB" sz="1000" u="none" strike="noStrike">
                          <a:effectLst/>
                        </a:rPr>
                        <a:t>No.of Patients</a:t>
                      </a:r>
                      <a:endParaRPr lang="en-GB" sz="1000" b="1" i="0" u="none" strike="noStrike">
                        <a:solidFill>
                          <a:srgbClr val="000000"/>
                        </a:solidFill>
                        <a:effectLst/>
                        <a:latin typeface="DejaVu Sans"/>
                      </a:endParaRPr>
                    </a:p>
                  </a:txBody>
                  <a:tcPr marL="4213" marR="4213" marT="4213" marB="0" anchor="ctr"/>
                </a:tc>
                <a:tc>
                  <a:txBody>
                    <a:bodyPr/>
                    <a:lstStyle/>
                    <a:p>
                      <a:pPr algn="ctr" fontAlgn="ctr"/>
                      <a:r>
                        <a:rPr lang="en-GB" sz="1000" u="none" strike="noStrike" dirty="0">
                          <a:effectLst/>
                        </a:rPr>
                        <a:t>% to Achieve</a:t>
                      </a:r>
                      <a:endParaRPr lang="en-GB" sz="1000" b="0" i="0" u="none" strike="noStrike" dirty="0">
                        <a:solidFill>
                          <a:srgbClr val="000000"/>
                        </a:solidFill>
                        <a:effectLst/>
                        <a:latin typeface="DejaVu Sans"/>
                      </a:endParaRPr>
                    </a:p>
                  </a:txBody>
                  <a:tcPr marL="4213" marR="4213" marT="4213" marB="0" anchor="ctr"/>
                </a:tc>
                <a:extLst>
                  <a:ext uri="{0D108BD9-81ED-4DB2-BD59-A6C34878D82A}">
                    <a16:rowId xmlns:a16="http://schemas.microsoft.com/office/drawing/2014/main" val="1444493598"/>
                  </a:ext>
                </a:extLst>
              </a:tr>
              <a:tr h="152803">
                <a:tc gridSpan="3">
                  <a:txBody>
                    <a:bodyPr/>
                    <a:lstStyle/>
                    <a:p>
                      <a:pPr algn="l" fontAlgn="ctr"/>
                      <a:r>
                        <a:rPr lang="en-GB" sz="1000" u="sng" strike="noStrike" dirty="0">
                          <a:solidFill>
                            <a:schemeClr val="tx1"/>
                          </a:solidFill>
                          <a:effectLst/>
                          <a:hlinkClick r:id="rId2">
                            <a:extLst>
                              <a:ext uri="{A12FA001-AC4F-418D-AE19-62706E023703}">
                                <ahyp:hlinkClr xmlns:ahyp="http://schemas.microsoft.com/office/drawing/2018/hyperlinkcolor" val="tx"/>
                              </a:ext>
                            </a:extLst>
                          </a:hlinkClick>
                        </a:rPr>
                        <a:t>Cervical screening</a:t>
                      </a:r>
                      <a:endParaRPr lang="en-GB" sz="1000" b="0" i="0" u="sng"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11.00</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11.00</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2842</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45%-80%</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2019625785"/>
                  </a:ext>
                </a:extLst>
              </a:tr>
              <a:tr h="301393">
                <a:tc gridSpan="3">
                  <a:txBody>
                    <a:bodyPr/>
                    <a:lstStyle/>
                    <a:p>
                      <a:pPr algn="l" fontAlgn="ctr"/>
                      <a:r>
                        <a:rPr lang="en-GB" sz="1000" b="1" u="none" strike="noStrike" dirty="0">
                          <a:solidFill>
                            <a:schemeClr val="tx1"/>
                          </a:solidFill>
                          <a:effectLst/>
                        </a:rPr>
                        <a:t>Public health domain: Additional services sub domain</a:t>
                      </a:r>
                      <a:endParaRPr lang="en-GB" sz="1000" b="1" i="0" u="none"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b="1" u="none" strike="noStrike">
                          <a:effectLst/>
                        </a:rPr>
                        <a:t>11.00</a:t>
                      </a:r>
                      <a:endParaRPr lang="en-GB" sz="1000" b="1" i="0" u="none" strike="noStrike">
                        <a:solidFill>
                          <a:srgbClr val="000000"/>
                        </a:solidFill>
                        <a:effectLst/>
                        <a:latin typeface="DejaVu Sans"/>
                      </a:endParaRPr>
                    </a:p>
                  </a:txBody>
                  <a:tcPr marL="4213" marR="4213" marT="4213" marB="0" anchor="ctr"/>
                </a:tc>
                <a:tc>
                  <a:txBody>
                    <a:bodyPr/>
                    <a:lstStyle/>
                    <a:p>
                      <a:pPr algn="r" fontAlgn="ctr"/>
                      <a:r>
                        <a:rPr lang="en-GB" sz="1000" b="1" u="none" strike="noStrike">
                          <a:effectLst/>
                        </a:rPr>
                        <a:t>11.00</a:t>
                      </a:r>
                      <a:endParaRPr lang="en-GB" sz="1000" b="1" i="0" u="none" strike="noStrike">
                        <a:solidFill>
                          <a:srgbClr val="000000"/>
                        </a:solidFill>
                        <a:effectLst/>
                        <a:latin typeface="DejaVu Sans"/>
                      </a:endParaRPr>
                    </a:p>
                  </a:txBody>
                  <a:tcPr marL="4213" marR="4213" marT="4213" marB="0" anchor="ctr"/>
                </a:tc>
                <a:tc>
                  <a:txBody>
                    <a:bodyPr/>
                    <a:lstStyle/>
                    <a:p>
                      <a:pPr algn="r" fontAlgn="b"/>
                      <a:r>
                        <a:rPr lang="en-GB" sz="1000" b="1" u="none" strike="noStrike">
                          <a:effectLst/>
                        </a:rPr>
                        <a:t>2842</a:t>
                      </a:r>
                      <a:endParaRPr lang="en-GB" sz="1000" b="1" i="0" u="none" strike="noStrike">
                        <a:effectLst/>
                        <a:latin typeface="Arial" panose="020B0604020202020204" pitchFamily="34" charset="0"/>
                      </a:endParaRPr>
                    </a:p>
                  </a:txBody>
                  <a:tcPr marL="4213" marR="4213" marT="4213" marB="0" anchor="b"/>
                </a:tc>
                <a:tc>
                  <a:txBody>
                    <a:bodyPr/>
                    <a:lstStyle/>
                    <a:p>
                      <a:pPr algn="ctr" fontAlgn="b"/>
                      <a:r>
                        <a:rPr lang="en-GB" sz="1000" b="1" u="none" strike="noStrike" dirty="0">
                          <a:effectLst/>
                        </a:rPr>
                        <a:t> </a:t>
                      </a:r>
                      <a:endParaRPr lang="en-GB" sz="1000" b="1"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1673896085"/>
                  </a:ext>
                </a:extLst>
              </a:tr>
              <a:tr h="188649">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ctr" fontAlgn="b"/>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484272613"/>
                  </a:ext>
                </a:extLst>
              </a:tr>
              <a:tr h="301393">
                <a:tc gridSpan="3">
                  <a:txBody>
                    <a:bodyPr/>
                    <a:lstStyle/>
                    <a:p>
                      <a:pPr algn="ctr" fontAlgn="b"/>
                      <a:r>
                        <a:rPr lang="en-GB" sz="1000" u="none" strike="noStrike">
                          <a:effectLst/>
                        </a:rPr>
                        <a:t>Group Name</a:t>
                      </a:r>
                      <a:endParaRPr lang="en-GB" sz="1000" b="1" i="0" u="none" strike="noStrike">
                        <a:solidFill>
                          <a:srgbClr val="000000"/>
                        </a:solidFill>
                        <a:effectLst/>
                        <a:latin typeface="DejaVu Sans"/>
                      </a:endParaRPr>
                    </a:p>
                  </a:txBody>
                  <a:tcPr marL="4213" marR="4213" marT="4213" marB="0" anchor="b"/>
                </a:tc>
                <a:tc hMerge="1">
                  <a:txBody>
                    <a:bodyPr/>
                    <a:lstStyle/>
                    <a:p>
                      <a:endParaRPr lang="en-GB"/>
                    </a:p>
                  </a:txBody>
                  <a:tcPr/>
                </a:tc>
                <a:tc hMerge="1">
                  <a:txBody>
                    <a:bodyPr/>
                    <a:lstStyle/>
                    <a:p>
                      <a:endParaRPr lang="en-GB"/>
                    </a:p>
                  </a:txBody>
                  <a:tcPr/>
                </a:tc>
                <a:tc>
                  <a:txBody>
                    <a:bodyPr/>
                    <a:lstStyle/>
                    <a:p>
                      <a:pPr algn="ctr" fontAlgn="b"/>
                      <a:r>
                        <a:rPr lang="en-GB" sz="1000" u="none" strike="noStrike">
                          <a:effectLst/>
                        </a:rPr>
                        <a:t>Achieved</a:t>
                      </a:r>
                      <a:br>
                        <a:rPr lang="en-GB" sz="1000" u="none" strike="noStrike">
                          <a:effectLst/>
                        </a:rPr>
                      </a:br>
                      <a:r>
                        <a:rPr lang="en-GB" sz="1000" u="none" strike="noStrike">
                          <a:effectLst/>
                        </a:rPr>
                        <a:t>Points</a:t>
                      </a:r>
                      <a:endParaRPr lang="en-GB" sz="1000" b="1" i="0" u="none" strike="noStrike">
                        <a:solidFill>
                          <a:srgbClr val="000000"/>
                        </a:solidFill>
                        <a:effectLst/>
                        <a:latin typeface="DejaVu Sans"/>
                      </a:endParaRPr>
                    </a:p>
                  </a:txBody>
                  <a:tcPr marL="4213" marR="4213" marT="4213" marB="0" anchor="b"/>
                </a:tc>
                <a:tc>
                  <a:txBody>
                    <a:bodyPr/>
                    <a:lstStyle/>
                    <a:p>
                      <a:pPr algn="ctr" fontAlgn="b"/>
                      <a:r>
                        <a:rPr lang="en-GB" sz="1000" u="none" strike="noStrike">
                          <a:effectLst/>
                        </a:rPr>
                        <a:t>Maximum</a:t>
                      </a:r>
                      <a:br>
                        <a:rPr lang="en-GB" sz="1000" u="none" strike="noStrike">
                          <a:effectLst/>
                        </a:rPr>
                      </a:br>
                      <a:r>
                        <a:rPr lang="en-GB" sz="1000" u="none" strike="noStrike">
                          <a:effectLst/>
                        </a:rPr>
                        <a:t>Points</a:t>
                      </a:r>
                      <a:endParaRPr lang="en-GB" sz="1000" b="1" i="0" u="none" strike="noStrike">
                        <a:solidFill>
                          <a:srgbClr val="000000"/>
                        </a:solidFill>
                        <a:effectLst/>
                        <a:latin typeface="DejaVu Sans"/>
                      </a:endParaRPr>
                    </a:p>
                  </a:txBody>
                  <a:tcPr marL="4213" marR="4213" marT="4213" marB="0" anchor="b"/>
                </a:tc>
                <a:tc>
                  <a:txBody>
                    <a:bodyPr/>
                    <a:lstStyle/>
                    <a:p>
                      <a:pPr algn="ctr" fontAlgn="ctr"/>
                      <a:r>
                        <a:rPr lang="en-GB" sz="1000" u="none" strike="noStrike">
                          <a:effectLst/>
                        </a:rPr>
                        <a:t>No.of Patients</a:t>
                      </a:r>
                      <a:endParaRPr lang="en-GB" sz="1000" b="1" i="0" u="none" strike="noStrike">
                        <a:solidFill>
                          <a:srgbClr val="000000"/>
                        </a:solidFill>
                        <a:effectLst/>
                        <a:latin typeface="DejaVu Sans"/>
                      </a:endParaRPr>
                    </a:p>
                  </a:txBody>
                  <a:tcPr marL="4213" marR="4213" marT="4213" marB="0" anchor="ctr"/>
                </a:tc>
                <a:tc>
                  <a:txBody>
                    <a:bodyPr/>
                    <a:lstStyle/>
                    <a:p>
                      <a:pPr algn="ctr" fontAlgn="ctr"/>
                      <a:r>
                        <a:rPr lang="en-GB" sz="1000" u="none" strike="noStrike" dirty="0">
                          <a:effectLst/>
                        </a:rPr>
                        <a:t>% to Achieve</a:t>
                      </a:r>
                      <a:endParaRPr lang="en-GB" sz="1000" b="0" i="0" u="none" strike="noStrike" dirty="0">
                        <a:solidFill>
                          <a:srgbClr val="000000"/>
                        </a:solidFill>
                        <a:effectLst/>
                        <a:latin typeface="DejaVu Sans"/>
                      </a:endParaRPr>
                    </a:p>
                  </a:txBody>
                  <a:tcPr marL="4213" marR="4213" marT="4213" marB="0" anchor="ctr"/>
                </a:tc>
                <a:extLst>
                  <a:ext uri="{0D108BD9-81ED-4DB2-BD59-A6C34878D82A}">
                    <a16:rowId xmlns:a16="http://schemas.microsoft.com/office/drawing/2014/main" val="613585201"/>
                  </a:ext>
                </a:extLst>
              </a:tr>
              <a:tr h="152803">
                <a:tc gridSpan="3">
                  <a:txBody>
                    <a:bodyPr/>
                    <a:lstStyle/>
                    <a:p>
                      <a:pPr algn="l" fontAlgn="ctr"/>
                      <a:r>
                        <a:rPr lang="en-GB" sz="1000" u="sng" strike="noStrike" dirty="0">
                          <a:solidFill>
                            <a:schemeClr val="tx1"/>
                          </a:solidFill>
                          <a:effectLst/>
                          <a:hlinkClick r:id="rId2">
                            <a:extLst>
                              <a:ext uri="{A12FA001-AC4F-418D-AE19-62706E023703}">
                                <ahyp:hlinkClr xmlns:ahyp="http://schemas.microsoft.com/office/drawing/2018/hyperlinkcolor" val="tx"/>
                              </a:ext>
                            </a:extLst>
                          </a:hlinkClick>
                        </a:rPr>
                        <a:t>Vaccination and Immunisation</a:t>
                      </a:r>
                      <a:endParaRPr lang="en-GB" sz="1000" b="0" i="0" u="sng"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63.05</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64.00</a:t>
                      </a:r>
                      <a:endParaRPr lang="en-GB" sz="1000" b="0" i="0" u="none" strike="noStrike">
                        <a:solidFill>
                          <a:srgbClr val="000000"/>
                        </a:solidFill>
                        <a:effectLst/>
                        <a:latin typeface="DejaVu Sans"/>
                      </a:endParaRPr>
                    </a:p>
                  </a:txBody>
                  <a:tcPr marL="4213" marR="4213" marT="4213" marB="0" anchor="ct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1063454478"/>
                  </a:ext>
                </a:extLst>
              </a:tr>
              <a:tr h="152803">
                <a:tc gridSpan="3">
                  <a:txBody>
                    <a:bodyPr/>
                    <a:lstStyle/>
                    <a:p>
                      <a:pPr algn="l" fontAlgn="ctr"/>
                      <a:r>
                        <a:rPr lang="en-GB" sz="1000" u="none" strike="noStrike" dirty="0">
                          <a:solidFill>
                            <a:schemeClr val="tx1"/>
                          </a:solidFill>
                          <a:effectLst/>
                        </a:rPr>
                        <a:t>Pts Aged 8 months Dip/Tet/Pert</a:t>
                      </a:r>
                      <a:endParaRPr lang="en-GB" sz="1000" b="0" i="0" u="none" strike="noStrike" dirty="0">
                        <a:solidFill>
                          <a:schemeClr val="tx1"/>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73</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90%-95%</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2814933446"/>
                  </a:ext>
                </a:extLst>
              </a:tr>
              <a:tr h="301393">
                <a:tc gridSpan="2">
                  <a:txBody>
                    <a:bodyPr/>
                    <a:lstStyle/>
                    <a:p>
                      <a:pPr algn="l" fontAlgn="ctr"/>
                      <a:r>
                        <a:rPr lang="en-GB" sz="1000" u="none" strike="noStrike">
                          <a:effectLst/>
                        </a:rPr>
                        <a:t>Pts Aged 18 months - MMR</a:t>
                      </a:r>
                      <a:endParaRPr lang="en-GB" sz="1000" b="0" i="0" u="none" strike="noStrike">
                        <a:solidFill>
                          <a:srgbClr val="000000"/>
                        </a:solidFill>
                        <a:effectLst/>
                        <a:latin typeface="DejaVu Sans"/>
                      </a:endParaRPr>
                    </a:p>
                  </a:txBody>
                  <a:tcPr marL="4213" marR="4213" marT="4213" marB="0" anchor="ctr"/>
                </a:tc>
                <a:tc hMerge="1">
                  <a:txBody>
                    <a:bodyPr/>
                    <a:lstStyle/>
                    <a:p>
                      <a:endParaRPr lang="en-GB"/>
                    </a:p>
                  </a:txBody>
                  <a:tcPr/>
                </a:tc>
                <a:tc>
                  <a:txBody>
                    <a:bodyPr/>
                    <a:lstStyle/>
                    <a:p>
                      <a:pPr algn="l" fontAlgn="ctr"/>
                      <a:r>
                        <a:rPr lang="en-GB" sz="1000" u="none" strike="noStrike">
                          <a:effectLst/>
                        </a:rPr>
                        <a:t> </a:t>
                      </a:r>
                      <a:endParaRPr lang="en-GB" sz="1000" b="0" i="0" u="none" strike="noStrike">
                        <a:effectLst/>
                        <a:latin typeface="Arial" panose="020B0604020202020204" pitchFamily="34" charset="0"/>
                      </a:endParaRPr>
                    </a:p>
                  </a:txBody>
                  <a:tcPr marL="4213" marR="4213" marT="4213" marB="0" anchor="ct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97</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90%-95%</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1290020812"/>
                  </a:ext>
                </a:extLst>
              </a:tr>
              <a:tr h="301393">
                <a:tc gridSpan="3">
                  <a:txBody>
                    <a:bodyPr/>
                    <a:lstStyle/>
                    <a:p>
                      <a:pPr algn="l" fontAlgn="ctr"/>
                      <a:r>
                        <a:rPr lang="en-GB" sz="1000" u="none" strike="noStrike">
                          <a:effectLst/>
                        </a:rPr>
                        <a:t>                                      Pts Aged 5years - DTaP/IPV/MMR</a:t>
                      </a:r>
                      <a:endParaRPr lang="en-GB" sz="1000" b="0" i="0" u="none" strike="noStrike">
                        <a:solidFill>
                          <a:srgbClr val="000000"/>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111</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90%-95%</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2764306865"/>
                  </a:ext>
                </a:extLst>
              </a:tr>
              <a:tr h="301393">
                <a:tc gridSpan="3">
                  <a:txBody>
                    <a:bodyPr/>
                    <a:lstStyle/>
                    <a:p>
                      <a:pPr algn="l" fontAlgn="ctr"/>
                      <a:r>
                        <a:rPr lang="en-GB" sz="1000" u="none" strike="noStrike">
                          <a:effectLst/>
                        </a:rPr>
                        <a:t>                                     Pts Aged 80-81 - Shingles Vaccine</a:t>
                      </a:r>
                      <a:endParaRPr lang="en-GB" sz="1000" b="0" i="0" u="none" strike="noStrike">
                        <a:solidFill>
                          <a:srgbClr val="000000"/>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ctr"/>
                      <a:r>
                        <a:rPr lang="en-GB" sz="1000" u="none" strike="noStrike">
                          <a:effectLst/>
                        </a:rPr>
                        <a:t> </a:t>
                      </a:r>
                      <a:endParaRPr lang="en-GB" sz="1000" b="0" i="0" u="none" strike="noStrike">
                        <a:solidFill>
                          <a:srgbClr val="000000"/>
                        </a:solidFill>
                        <a:effectLst/>
                        <a:latin typeface="DejaVu Sans"/>
                      </a:endParaRPr>
                    </a:p>
                  </a:txBody>
                  <a:tcPr marL="4213" marR="4213" marT="4213" marB="0" anchor="ctr"/>
                </a:tc>
                <a:tc>
                  <a:txBody>
                    <a:bodyPr/>
                    <a:lstStyle/>
                    <a:p>
                      <a:pPr algn="r" fontAlgn="b"/>
                      <a:r>
                        <a:rPr lang="en-GB" sz="1000" u="none" strike="noStrike">
                          <a:effectLst/>
                        </a:rPr>
                        <a:t>165</a:t>
                      </a:r>
                      <a:endParaRPr lang="en-GB" sz="1000" b="0" i="0" u="none" strike="noStrike">
                        <a:effectLst/>
                        <a:latin typeface="Arial" panose="020B0604020202020204" pitchFamily="34" charset="0"/>
                      </a:endParaRPr>
                    </a:p>
                  </a:txBody>
                  <a:tcPr marL="4213" marR="4213" marT="4213" marB="0" anchor="b"/>
                </a:tc>
                <a:tc>
                  <a:txBody>
                    <a:bodyPr/>
                    <a:lstStyle/>
                    <a:p>
                      <a:pPr algn="ctr" fontAlgn="b"/>
                      <a:r>
                        <a:rPr lang="en-GB" sz="1000" u="none" strike="noStrike" dirty="0">
                          <a:effectLst/>
                        </a:rPr>
                        <a:t>50%-60%</a:t>
                      </a:r>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3860815287"/>
                  </a:ext>
                </a:extLst>
              </a:tr>
              <a:tr h="449983">
                <a:tc gridSpan="3">
                  <a:txBody>
                    <a:bodyPr/>
                    <a:lstStyle/>
                    <a:p>
                      <a:pPr algn="l" fontAlgn="ctr"/>
                      <a:r>
                        <a:rPr lang="en-GB" sz="1000" b="1" u="none" strike="noStrike">
                          <a:effectLst/>
                        </a:rPr>
                        <a:t>Public health domain: Vaccination and Immunisation sub domain</a:t>
                      </a:r>
                      <a:endParaRPr lang="en-GB" sz="1000" b="1" i="0" u="none" strike="noStrike">
                        <a:solidFill>
                          <a:srgbClr val="000000"/>
                        </a:solidFill>
                        <a:effectLst/>
                        <a:latin typeface="DejaVu Sans"/>
                      </a:endParaRPr>
                    </a:p>
                  </a:txBody>
                  <a:tcPr marL="4213" marR="4213" marT="4213" marB="0" anchor="ctr"/>
                </a:tc>
                <a:tc hMerge="1">
                  <a:txBody>
                    <a:bodyPr/>
                    <a:lstStyle/>
                    <a:p>
                      <a:endParaRPr lang="en-GB"/>
                    </a:p>
                  </a:txBody>
                  <a:tcPr/>
                </a:tc>
                <a:tc hMerge="1">
                  <a:txBody>
                    <a:bodyPr/>
                    <a:lstStyle/>
                    <a:p>
                      <a:endParaRPr lang="en-GB"/>
                    </a:p>
                  </a:txBody>
                  <a:tcPr/>
                </a:tc>
                <a:tc>
                  <a:txBody>
                    <a:bodyPr/>
                    <a:lstStyle/>
                    <a:p>
                      <a:pPr algn="r" fontAlgn="ctr"/>
                      <a:r>
                        <a:rPr lang="en-GB" sz="1000" b="1" u="none" strike="noStrike">
                          <a:effectLst/>
                        </a:rPr>
                        <a:t>63.05</a:t>
                      </a:r>
                      <a:endParaRPr lang="en-GB" sz="1000" b="1" i="0" u="none" strike="noStrike">
                        <a:solidFill>
                          <a:srgbClr val="000000"/>
                        </a:solidFill>
                        <a:effectLst/>
                        <a:latin typeface="DejaVu Sans"/>
                      </a:endParaRPr>
                    </a:p>
                  </a:txBody>
                  <a:tcPr marL="4213" marR="4213" marT="4213" marB="0" anchor="ctr"/>
                </a:tc>
                <a:tc>
                  <a:txBody>
                    <a:bodyPr/>
                    <a:lstStyle/>
                    <a:p>
                      <a:pPr algn="r" fontAlgn="ctr"/>
                      <a:r>
                        <a:rPr lang="en-GB" sz="1000" b="1" u="none" strike="noStrike">
                          <a:effectLst/>
                        </a:rPr>
                        <a:t>64.00</a:t>
                      </a:r>
                      <a:endParaRPr lang="en-GB" sz="1000" b="1" i="0" u="none" strike="noStrike">
                        <a:solidFill>
                          <a:srgbClr val="000000"/>
                        </a:solidFill>
                        <a:effectLst/>
                        <a:latin typeface="DejaVu Sans"/>
                      </a:endParaRPr>
                    </a:p>
                  </a:txBody>
                  <a:tcPr marL="4213" marR="4213" marT="4213" marB="0" anchor="ctr"/>
                </a:tc>
                <a:tc>
                  <a:txBody>
                    <a:bodyPr/>
                    <a:lstStyle/>
                    <a:p>
                      <a:pPr algn="r" fontAlgn="ctr"/>
                      <a:r>
                        <a:rPr lang="en-GB" sz="1000" b="1" u="none" strike="noStrike" dirty="0">
                          <a:effectLst/>
                        </a:rPr>
                        <a:t>446</a:t>
                      </a:r>
                      <a:endParaRPr lang="en-GB" sz="1000" b="1" i="0" u="none" strike="noStrike" dirty="0">
                        <a:effectLst/>
                        <a:latin typeface="Arial" panose="020B0604020202020204" pitchFamily="34" charset="0"/>
                      </a:endParaRPr>
                    </a:p>
                  </a:txBody>
                  <a:tcPr marL="4213" marR="4213" marT="4213" marB="0" anchor="ctr"/>
                </a:tc>
                <a:tc>
                  <a:txBody>
                    <a:bodyPr/>
                    <a:lstStyle/>
                    <a:p>
                      <a:pPr algn="l" fontAlgn="b"/>
                      <a:r>
                        <a:rPr lang="en-GB" sz="1000" b="1" u="none" strike="noStrike" dirty="0">
                          <a:effectLst/>
                        </a:rPr>
                        <a:t> </a:t>
                      </a:r>
                      <a:endParaRPr lang="en-GB" sz="1000" b="1"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771138945"/>
                  </a:ext>
                </a:extLst>
              </a:tr>
              <a:tr h="189352">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dirty="0">
                        <a:effectLst/>
                        <a:latin typeface="Arial" panose="020B0604020202020204" pitchFamily="34" charset="0"/>
                      </a:endParaRPr>
                    </a:p>
                  </a:txBody>
                  <a:tcPr marL="4213" marR="4213" marT="4213" marB="0" anchor="b"/>
                </a:tc>
                <a:tc>
                  <a:txBody>
                    <a:bodyPr/>
                    <a:lstStyle/>
                    <a:p>
                      <a:pPr algn="l" fontAlgn="b"/>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941480391"/>
                  </a:ext>
                </a:extLst>
              </a:tr>
              <a:tr h="152803">
                <a:tc>
                  <a:txBody>
                    <a:bodyPr/>
                    <a:lstStyle/>
                    <a:p>
                      <a:pPr algn="l" fontAlgn="b"/>
                      <a:endParaRPr lang="en-GB" sz="1000" b="0" i="0" u="none" strike="noStrike">
                        <a:effectLst/>
                        <a:latin typeface="Arial" panose="020B0604020202020204" pitchFamily="34" charset="0"/>
                      </a:endParaRPr>
                    </a:p>
                  </a:txBody>
                  <a:tcPr marL="4213" marR="4213" marT="4213" marB="0" anchor="b"/>
                </a:tc>
                <a:tc gridSpan="2">
                  <a:txBody>
                    <a:bodyPr/>
                    <a:lstStyle/>
                    <a:p>
                      <a:pPr algn="l" fontAlgn="b"/>
                      <a:r>
                        <a:rPr lang="en-GB" sz="1000" u="none" strike="noStrike">
                          <a:effectLst/>
                        </a:rPr>
                        <a:t>Our Achievement</a:t>
                      </a:r>
                      <a:endParaRPr lang="en-GB" sz="1000" b="1" i="0" u="none" strike="noStrike">
                        <a:effectLst/>
                        <a:latin typeface="Arial" panose="020B0604020202020204" pitchFamily="34" charset="0"/>
                      </a:endParaRPr>
                    </a:p>
                  </a:txBody>
                  <a:tcPr marL="4213" marR="4213" marT="4213" marB="0" anchor="b"/>
                </a:tc>
                <a:tc hMerge="1">
                  <a:txBody>
                    <a:bodyPr/>
                    <a:lstStyle/>
                    <a:p>
                      <a:endParaRPr lang="en-GB"/>
                    </a:p>
                  </a:txBody>
                  <a:tcPr/>
                </a:tc>
                <a:tc>
                  <a:txBody>
                    <a:bodyPr/>
                    <a:lstStyle/>
                    <a:p>
                      <a:pPr algn="r" fontAlgn="b"/>
                      <a:r>
                        <a:rPr lang="en-GB" sz="1000" u="none" strike="noStrike">
                          <a:effectLst/>
                        </a:rPr>
                        <a:t>560.05</a:t>
                      </a:r>
                      <a:endParaRPr lang="en-GB" sz="1000" b="1" i="0" u="none" strike="noStrike">
                        <a:effectLst/>
                        <a:latin typeface="Arial" panose="020B0604020202020204" pitchFamily="34" charset="0"/>
                      </a:endParaRPr>
                    </a:p>
                  </a:txBody>
                  <a:tcPr marL="4213" marR="4213" marT="4213" marB="0" anchor="b"/>
                </a:tc>
                <a:tc>
                  <a:txBody>
                    <a:bodyPr/>
                    <a:lstStyle/>
                    <a:p>
                      <a:pPr algn="r" fontAlgn="b"/>
                      <a:r>
                        <a:rPr lang="en-GB" sz="1000" u="none" strike="noStrike">
                          <a:effectLst/>
                        </a:rPr>
                        <a:t>561.00</a:t>
                      </a:r>
                      <a:endParaRPr lang="en-GB" sz="1000" b="1" i="0" u="none" strike="noStrike">
                        <a:effectLst/>
                        <a:latin typeface="Arial" panose="020B0604020202020204" pitchFamily="34" charset="0"/>
                      </a:endParaRPr>
                    </a:p>
                  </a:txBody>
                  <a:tcPr marL="4213" marR="4213" marT="4213" marB="0" anchor="b"/>
                </a:tc>
                <a:tc>
                  <a:txBody>
                    <a:bodyPr/>
                    <a:lstStyle/>
                    <a:p>
                      <a:pPr algn="l" fontAlgn="b"/>
                      <a:endParaRPr lang="en-GB" sz="1000" b="0" i="0" u="none" strike="noStrike" dirty="0">
                        <a:effectLst/>
                        <a:latin typeface="Arial" panose="020B0604020202020204" pitchFamily="34" charset="0"/>
                      </a:endParaRPr>
                    </a:p>
                  </a:txBody>
                  <a:tcPr marL="4213" marR="4213" marT="4213" marB="0" anchor="b"/>
                </a:tc>
                <a:tc>
                  <a:txBody>
                    <a:bodyPr/>
                    <a:lstStyle/>
                    <a:p>
                      <a:pPr algn="l" fontAlgn="b"/>
                      <a:endParaRPr lang="en-GB" sz="1000" b="0" i="0" u="none" strike="noStrike" dirty="0">
                        <a:effectLst/>
                        <a:latin typeface="Arial" panose="020B0604020202020204" pitchFamily="34" charset="0"/>
                      </a:endParaRPr>
                    </a:p>
                  </a:txBody>
                  <a:tcPr marL="4213" marR="4213" marT="4213" marB="0" anchor="b"/>
                </a:tc>
                <a:extLst>
                  <a:ext uri="{0D108BD9-81ED-4DB2-BD59-A6C34878D82A}">
                    <a16:rowId xmlns:a16="http://schemas.microsoft.com/office/drawing/2014/main" val="2082981613"/>
                  </a:ext>
                </a:extLst>
              </a:tr>
            </a:tbl>
          </a:graphicData>
        </a:graphic>
      </p:graphicFrame>
    </p:spTree>
    <p:extLst>
      <p:ext uri="{BB962C8B-B14F-4D97-AF65-F5344CB8AC3E}">
        <p14:creationId xmlns:p14="http://schemas.microsoft.com/office/powerpoint/2010/main" val="46241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A5BC-0452-7B9E-F9FF-F6527E07CF7D}"/>
              </a:ext>
            </a:extLst>
          </p:cNvPr>
          <p:cNvSpPr>
            <a:spLocks noGrp="1"/>
          </p:cNvSpPr>
          <p:nvPr>
            <p:ph type="title"/>
          </p:nvPr>
        </p:nvSpPr>
        <p:spPr/>
        <p:txBody>
          <a:bodyPr/>
          <a:lstStyle/>
          <a:p>
            <a:r>
              <a:rPr lang="en-GB" dirty="0"/>
              <a:t>Friends and Family</a:t>
            </a:r>
          </a:p>
        </p:txBody>
      </p:sp>
      <p:sp>
        <p:nvSpPr>
          <p:cNvPr id="3" name="Content Placeholder 2">
            <a:extLst>
              <a:ext uri="{FF2B5EF4-FFF2-40B4-BE49-F238E27FC236}">
                <a16:creationId xmlns:a16="http://schemas.microsoft.com/office/drawing/2014/main" id="{088AA6A5-5E11-7E59-AA47-4A7E52FE250C}"/>
              </a:ext>
            </a:extLst>
          </p:cNvPr>
          <p:cNvSpPr>
            <a:spLocks noGrp="1"/>
          </p:cNvSpPr>
          <p:nvPr>
            <p:ph idx="1"/>
          </p:nvPr>
        </p:nvSpPr>
        <p:spPr/>
        <p:txBody>
          <a:bodyPr/>
          <a:lstStyle/>
          <a:p>
            <a:r>
              <a:rPr lang="en-GB" dirty="0"/>
              <a:t>Friends and Family is a patient survey that is sent out after appointments and also available in the surgery to collect patient responses to two questions.</a:t>
            </a:r>
          </a:p>
          <a:p>
            <a:r>
              <a:rPr lang="en-GB" dirty="0"/>
              <a:t>1. How likely are you to recommend our GP practice to friends and family if they need similar care or treatment?</a:t>
            </a:r>
          </a:p>
          <a:p>
            <a:r>
              <a:rPr lang="en-GB" dirty="0"/>
              <a:t>2. Which service do we provide that you most value?</a:t>
            </a:r>
          </a:p>
          <a:p>
            <a:r>
              <a:rPr lang="en-GB" dirty="0"/>
              <a:t>Over the last 4 months we have received 279 responses, of which 95% were extremely likely to recommend our service which we are very pleased about. Although one negative reply was because if we were recommended, it would increase our patient numbers which might reduce our excellent service!</a:t>
            </a:r>
          </a:p>
          <a:p>
            <a:endParaRPr lang="en-GB" dirty="0"/>
          </a:p>
        </p:txBody>
      </p:sp>
    </p:spTree>
    <p:extLst>
      <p:ext uri="{BB962C8B-B14F-4D97-AF65-F5344CB8AC3E}">
        <p14:creationId xmlns:p14="http://schemas.microsoft.com/office/powerpoint/2010/main" val="395358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2BC6-C7A1-9133-20E5-7A4DA4B6A378}"/>
              </a:ext>
            </a:extLst>
          </p:cNvPr>
          <p:cNvSpPr>
            <a:spLocks noGrp="1"/>
          </p:cNvSpPr>
          <p:nvPr>
            <p:ph type="title"/>
          </p:nvPr>
        </p:nvSpPr>
        <p:spPr/>
        <p:txBody>
          <a:bodyPr/>
          <a:lstStyle/>
          <a:p>
            <a:r>
              <a:rPr lang="en-GB" dirty="0"/>
              <a:t>Enhanced Services</a:t>
            </a:r>
          </a:p>
        </p:txBody>
      </p:sp>
      <p:sp>
        <p:nvSpPr>
          <p:cNvPr id="3" name="Content Placeholder 2">
            <a:extLst>
              <a:ext uri="{FF2B5EF4-FFF2-40B4-BE49-F238E27FC236}">
                <a16:creationId xmlns:a16="http://schemas.microsoft.com/office/drawing/2014/main" id="{2E6E54A0-CCF3-959D-478D-5DD4EA7D28DE}"/>
              </a:ext>
            </a:extLst>
          </p:cNvPr>
          <p:cNvSpPr>
            <a:spLocks noGrp="1"/>
          </p:cNvSpPr>
          <p:nvPr>
            <p:ph idx="1"/>
          </p:nvPr>
        </p:nvSpPr>
        <p:spPr>
          <a:xfrm>
            <a:off x="550334" y="1739674"/>
            <a:ext cx="6984793" cy="3811871"/>
          </a:xfrm>
        </p:spPr>
        <p:txBody>
          <a:bodyPr>
            <a:normAutofit lnSpcReduction="10000"/>
          </a:bodyPr>
          <a:lstStyle/>
          <a:p>
            <a:r>
              <a:rPr lang="en-GB" b="0" i="0" dirty="0">
                <a:solidFill>
                  <a:srgbClr val="4D5156"/>
                </a:solidFill>
                <a:effectLst/>
                <a:latin typeface="Google Sans"/>
              </a:rPr>
              <a:t>Enhanced services are </a:t>
            </a:r>
            <a:r>
              <a:rPr lang="en-GB" b="0" i="0" dirty="0">
                <a:solidFill>
                  <a:srgbClr val="040C28"/>
                </a:solidFill>
                <a:effectLst/>
                <a:latin typeface="Google Sans"/>
              </a:rPr>
              <a:t>services provided by GPs, over and above the core (essential and additional) services to their patients</a:t>
            </a:r>
            <a:r>
              <a:rPr lang="en-GB" b="0" i="0" dirty="0">
                <a:solidFill>
                  <a:srgbClr val="4D5156"/>
                </a:solidFill>
                <a:effectLst/>
                <a:latin typeface="Google Sans"/>
              </a:rPr>
              <a:t>. The aim of Enhanced Services is to meet the needs of the local population, recognising and addressing gaps in the core services in order to reduce the necessity for admission to secondary care.</a:t>
            </a:r>
          </a:p>
          <a:p>
            <a:r>
              <a:rPr lang="en-GB" dirty="0">
                <a:solidFill>
                  <a:srgbClr val="4D5156"/>
                </a:solidFill>
                <a:latin typeface="Google Sans"/>
              </a:rPr>
              <a:t>The Enhanced services that we offer over and above the services detailed above in </a:t>
            </a:r>
            <a:r>
              <a:rPr lang="en-GB" dirty="0" err="1">
                <a:solidFill>
                  <a:srgbClr val="4D5156"/>
                </a:solidFill>
                <a:latin typeface="Google Sans"/>
              </a:rPr>
              <a:t>Qof</a:t>
            </a:r>
            <a:r>
              <a:rPr lang="en-GB" dirty="0">
                <a:solidFill>
                  <a:srgbClr val="4D5156"/>
                </a:solidFill>
                <a:latin typeface="Google Sans"/>
              </a:rPr>
              <a:t>, IIF and the PCN Enhanced Service are as follows:</a:t>
            </a:r>
          </a:p>
          <a:p>
            <a:pPr>
              <a:spcBef>
                <a:spcPts val="0"/>
              </a:spcBef>
            </a:pPr>
            <a:r>
              <a:rPr lang="en-GB" sz="813" dirty="0"/>
              <a:t>Minor Ops</a:t>
            </a:r>
          </a:p>
          <a:p>
            <a:pPr>
              <a:spcBef>
                <a:spcPts val="0"/>
              </a:spcBef>
            </a:pPr>
            <a:r>
              <a:rPr lang="en-GB" sz="813" dirty="0"/>
              <a:t>Heart Failure reviews</a:t>
            </a:r>
          </a:p>
          <a:p>
            <a:pPr>
              <a:spcBef>
                <a:spcPts val="0"/>
              </a:spcBef>
            </a:pPr>
            <a:r>
              <a:rPr lang="en-GB" sz="813" dirty="0"/>
              <a:t>Denosumab Administration</a:t>
            </a:r>
          </a:p>
          <a:p>
            <a:pPr>
              <a:spcBef>
                <a:spcPts val="0"/>
              </a:spcBef>
            </a:pPr>
            <a:r>
              <a:rPr lang="en-GB" sz="813" dirty="0"/>
              <a:t>ADHD Reviews and Monitoring</a:t>
            </a:r>
          </a:p>
          <a:p>
            <a:pPr>
              <a:spcBef>
                <a:spcPts val="0"/>
              </a:spcBef>
            </a:pPr>
            <a:r>
              <a:rPr lang="en-GB" sz="813" dirty="0"/>
              <a:t>Contraception</a:t>
            </a:r>
          </a:p>
          <a:p>
            <a:pPr>
              <a:spcBef>
                <a:spcPts val="0"/>
              </a:spcBef>
            </a:pPr>
            <a:r>
              <a:rPr lang="en-GB" sz="813" dirty="0"/>
              <a:t>Phlebotomy</a:t>
            </a:r>
          </a:p>
          <a:p>
            <a:pPr>
              <a:spcBef>
                <a:spcPts val="0"/>
              </a:spcBef>
            </a:pPr>
            <a:r>
              <a:rPr lang="en-GB" sz="813" dirty="0" err="1"/>
              <a:t>Zoladex</a:t>
            </a:r>
            <a:r>
              <a:rPr lang="en-GB" sz="813" dirty="0"/>
              <a:t> Administration</a:t>
            </a:r>
          </a:p>
          <a:p>
            <a:pPr>
              <a:spcBef>
                <a:spcPts val="0"/>
              </a:spcBef>
            </a:pPr>
            <a:r>
              <a:rPr lang="en-GB" sz="813" dirty="0"/>
              <a:t>Insulin Conversions</a:t>
            </a:r>
          </a:p>
          <a:p>
            <a:pPr>
              <a:spcBef>
                <a:spcPts val="0"/>
              </a:spcBef>
            </a:pPr>
            <a:r>
              <a:rPr lang="en-GB" sz="813" dirty="0"/>
              <a:t>Pre Diabetes Checks</a:t>
            </a:r>
          </a:p>
          <a:p>
            <a:pPr>
              <a:spcBef>
                <a:spcPts val="0"/>
              </a:spcBef>
            </a:pPr>
            <a:r>
              <a:rPr lang="en-GB" sz="813" dirty="0"/>
              <a:t>First Check for New born Babies</a:t>
            </a:r>
          </a:p>
          <a:p>
            <a:pPr>
              <a:spcBef>
                <a:spcPts val="0"/>
              </a:spcBef>
            </a:pPr>
            <a:r>
              <a:rPr lang="en-GB" sz="813" dirty="0"/>
              <a:t>DMARDS/Near Patient Testing for those not monitored on DAWN</a:t>
            </a:r>
          </a:p>
          <a:p>
            <a:pPr>
              <a:spcBef>
                <a:spcPts val="0"/>
              </a:spcBef>
            </a:pPr>
            <a:r>
              <a:rPr lang="en-GB" sz="813" dirty="0"/>
              <a:t>Rheumatology Pts in remission</a:t>
            </a:r>
          </a:p>
          <a:p>
            <a:pPr>
              <a:spcBef>
                <a:spcPts val="0"/>
              </a:spcBef>
            </a:pPr>
            <a:r>
              <a:rPr lang="en-GB" sz="813" dirty="0"/>
              <a:t>Enhanced Physical Health Checks</a:t>
            </a:r>
          </a:p>
          <a:p>
            <a:pPr>
              <a:spcBef>
                <a:spcPts val="0"/>
              </a:spcBef>
            </a:pPr>
            <a:r>
              <a:rPr lang="en-GB" sz="813" dirty="0"/>
              <a:t>NHS Health Checks</a:t>
            </a:r>
          </a:p>
          <a:p>
            <a:pPr>
              <a:spcBef>
                <a:spcPts val="0"/>
              </a:spcBef>
            </a:pPr>
            <a:r>
              <a:rPr lang="en-GB" sz="813" dirty="0"/>
              <a:t>All Vaccinations</a:t>
            </a:r>
          </a:p>
          <a:p>
            <a:pPr>
              <a:spcBef>
                <a:spcPts val="0"/>
              </a:spcBef>
            </a:pPr>
            <a:r>
              <a:rPr lang="en-GB" sz="813" dirty="0"/>
              <a:t>Learning Difficulty </a:t>
            </a:r>
            <a:r>
              <a:rPr lang="en-GB" sz="813" dirty="0" err="1"/>
              <a:t>Healthchecks</a:t>
            </a:r>
            <a:endParaRPr lang="en-GB" sz="813" dirty="0"/>
          </a:p>
          <a:p>
            <a:pPr>
              <a:spcBef>
                <a:spcPts val="0"/>
              </a:spcBef>
            </a:pPr>
            <a:r>
              <a:rPr lang="en-GB" sz="813" dirty="0"/>
              <a:t>Long Covid monitoring</a:t>
            </a:r>
          </a:p>
          <a:p>
            <a:pPr>
              <a:spcBef>
                <a:spcPts val="0"/>
              </a:spcBef>
            </a:pPr>
            <a:r>
              <a:rPr lang="en-GB" sz="813" dirty="0"/>
              <a:t>Weight Management</a:t>
            </a:r>
          </a:p>
          <a:p>
            <a:pPr>
              <a:spcBef>
                <a:spcPts val="0"/>
              </a:spcBef>
            </a:pPr>
            <a:r>
              <a:rPr lang="en-GB" sz="813" dirty="0" err="1"/>
              <a:t>Ukranian</a:t>
            </a:r>
            <a:r>
              <a:rPr lang="en-GB" sz="813" dirty="0"/>
              <a:t> Health</a:t>
            </a:r>
          </a:p>
          <a:p>
            <a:pPr>
              <a:spcBef>
                <a:spcPts val="0"/>
              </a:spcBef>
            </a:pPr>
            <a:r>
              <a:rPr lang="en-GB" sz="813" dirty="0"/>
              <a:t>Oximetry at Home</a:t>
            </a:r>
          </a:p>
          <a:p>
            <a:pPr>
              <a:spcBef>
                <a:spcPts val="0"/>
              </a:spcBef>
            </a:pPr>
            <a:r>
              <a:rPr lang="en-GB" sz="813" dirty="0"/>
              <a:t>Quality Improvement Initiatives</a:t>
            </a:r>
          </a:p>
          <a:p>
            <a:pPr>
              <a:spcBef>
                <a:spcPts val="0"/>
              </a:spcBef>
            </a:pPr>
            <a:endParaRPr lang="en-GB" sz="813" dirty="0"/>
          </a:p>
          <a:p>
            <a:endParaRPr lang="en-GB" sz="813" dirty="0"/>
          </a:p>
          <a:p>
            <a:endParaRPr lang="en-GB" dirty="0"/>
          </a:p>
        </p:txBody>
      </p:sp>
    </p:spTree>
    <p:extLst>
      <p:ext uri="{BB962C8B-B14F-4D97-AF65-F5344CB8AC3E}">
        <p14:creationId xmlns:p14="http://schemas.microsoft.com/office/powerpoint/2010/main" val="121964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E7F2BC-F80C-8D24-A76D-A846BDFEDF6C}"/>
              </a:ext>
            </a:extLst>
          </p:cNvPr>
          <p:cNvSpPr>
            <a:spLocks noGrp="1"/>
          </p:cNvSpPr>
          <p:nvPr>
            <p:ph type="subTitle" idx="1"/>
          </p:nvPr>
        </p:nvSpPr>
        <p:spPr>
          <a:xfrm>
            <a:off x="1098884" y="1195635"/>
            <a:ext cx="8133347" cy="3737312"/>
          </a:xfrm>
        </p:spPr>
        <p:txBody>
          <a:bodyPr>
            <a:normAutofit fontScale="25000" lnSpcReduction="20000"/>
          </a:bodyPr>
          <a:lstStyle/>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cap="all" dirty="0"/>
          </a:p>
          <a:p>
            <a:endParaRPr lang="en-GB" sz="831" cap="all" dirty="0">
              <a:solidFill>
                <a:schemeClr val="accent6">
                  <a:lumMod val="75000"/>
                </a:schemeClr>
              </a:solidFill>
            </a:endParaRPr>
          </a:p>
          <a:p>
            <a:endParaRPr lang="en-GB" sz="831" cap="all" dirty="0">
              <a:solidFill>
                <a:schemeClr val="accent6">
                  <a:lumMod val="75000"/>
                </a:schemeClr>
              </a:solidFill>
            </a:endParaRPr>
          </a:p>
          <a:p>
            <a:endParaRPr lang="en-GB" sz="831" cap="all" dirty="0">
              <a:solidFill>
                <a:schemeClr val="accent6">
                  <a:lumMod val="75000"/>
                </a:schemeClr>
              </a:solidFill>
            </a:endParaRPr>
          </a:p>
          <a:p>
            <a:endParaRPr lang="en-GB" sz="831" cap="all" dirty="0">
              <a:solidFill>
                <a:schemeClr val="accent6">
                  <a:lumMod val="75000"/>
                </a:schemeClr>
              </a:solidFill>
            </a:endParaRPr>
          </a:p>
          <a:p>
            <a:endParaRPr lang="en-GB" sz="831" cap="all" dirty="0">
              <a:solidFill>
                <a:schemeClr val="accent6">
                  <a:lumMod val="75000"/>
                </a:schemeClr>
              </a:solidFill>
            </a:endParaRPr>
          </a:p>
          <a:p>
            <a:endParaRPr lang="en-GB" sz="5600" cap="all" dirty="0"/>
          </a:p>
          <a:p>
            <a:endParaRPr lang="en-GB" sz="5600" cap="all" dirty="0"/>
          </a:p>
          <a:p>
            <a:r>
              <a:rPr lang="en-GB" sz="5600" cap="all" dirty="0"/>
              <a:t>Displays  BY SUPPORT ORGANISATIONS:- AGE UK BERKSHIRE, DEMENTIA CONNECT, TIME TO TALK, WEST BERKSHIRE COST OFLIVING HUB, CALCOT EAST FAMILY HUB</a:t>
            </a:r>
          </a:p>
          <a:p>
            <a:endParaRPr lang="en-GB" sz="5600" cap="all" dirty="0">
              <a:solidFill>
                <a:srgbClr val="FF0000"/>
              </a:solidFill>
            </a:endParaRPr>
          </a:p>
          <a:p>
            <a:r>
              <a:rPr lang="en-GB" sz="5600" cap="all" dirty="0">
                <a:solidFill>
                  <a:srgbClr val="FF0000"/>
                </a:solidFill>
              </a:rPr>
              <a:t>Wednesday 7</a:t>
            </a:r>
            <a:r>
              <a:rPr lang="en-GB" sz="5600" cap="all" baseline="30000" dirty="0">
                <a:solidFill>
                  <a:srgbClr val="FF0000"/>
                </a:solidFill>
              </a:rPr>
              <a:t>th</a:t>
            </a:r>
            <a:r>
              <a:rPr lang="en-GB" sz="5600" cap="all" dirty="0">
                <a:solidFill>
                  <a:srgbClr val="FF0000"/>
                </a:solidFill>
              </a:rPr>
              <a:t> June 2023, 6.30 – 8.30pm , St John’s Hall, Mortimer RG7 3TF</a:t>
            </a:r>
          </a:p>
          <a:p>
            <a:endParaRPr lang="en-GB" cap="all" dirty="0"/>
          </a:p>
          <a:p>
            <a:endParaRPr lang="en-GB" cap="all" dirty="0"/>
          </a:p>
          <a:p>
            <a:endParaRPr lang="en-GB" cap="all" dirty="0"/>
          </a:p>
          <a:p>
            <a:endParaRPr lang="en-GB" cap="all" dirty="0"/>
          </a:p>
        </p:txBody>
      </p:sp>
      <p:pic>
        <p:nvPicPr>
          <p:cNvPr id="5" name="Picture 4" descr="Shape, circle&#10;&#10;Description automatically generated">
            <a:extLst>
              <a:ext uri="{FF2B5EF4-FFF2-40B4-BE49-F238E27FC236}">
                <a16:creationId xmlns:a16="http://schemas.microsoft.com/office/drawing/2014/main" id="{7BC16A0D-E131-B6FA-350D-63C8DF305CA5}"/>
              </a:ext>
            </a:extLst>
          </p:cNvPr>
          <p:cNvPicPr>
            <a:picLocks noChangeAspect="1"/>
          </p:cNvPicPr>
          <p:nvPr/>
        </p:nvPicPr>
        <p:blipFill>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725827" y="730830"/>
            <a:ext cx="4575561" cy="5104436"/>
          </a:xfrm>
          <a:prstGeom prst="rect">
            <a:avLst/>
          </a:prstGeom>
        </p:spPr>
      </p:pic>
      <p:sp>
        <p:nvSpPr>
          <p:cNvPr id="2" name="Title 1">
            <a:extLst>
              <a:ext uri="{FF2B5EF4-FFF2-40B4-BE49-F238E27FC236}">
                <a16:creationId xmlns:a16="http://schemas.microsoft.com/office/drawing/2014/main" id="{18B35100-6E27-1B7A-A735-7FEAE6D9AC58}"/>
              </a:ext>
            </a:extLst>
          </p:cNvPr>
          <p:cNvSpPr>
            <a:spLocks noGrp="1"/>
          </p:cNvSpPr>
          <p:nvPr>
            <p:ph type="ctrTitle"/>
          </p:nvPr>
        </p:nvSpPr>
        <p:spPr>
          <a:xfrm>
            <a:off x="1339517" y="287674"/>
            <a:ext cx="7804483" cy="1333448"/>
          </a:xfrm>
        </p:spPr>
        <p:txBody>
          <a:bodyPr>
            <a:normAutofit fontScale="90000"/>
          </a:bodyPr>
          <a:lstStyle/>
          <a:p>
            <a:br>
              <a:rPr lang="en-GB" sz="969" dirty="0">
                <a:solidFill>
                  <a:srgbClr val="FF0000"/>
                </a:solidFill>
                <a:latin typeface="Abadi" panose="020B0604020202020204" pitchFamily="34" charset="0"/>
              </a:rPr>
            </a:br>
            <a:br>
              <a:rPr lang="en-GB" sz="969" dirty="0">
                <a:solidFill>
                  <a:srgbClr val="FF0000"/>
                </a:solidFill>
                <a:latin typeface="Abadi" panose="020B0604020202020204" pitchFamily="34" charset="0"/>
              </a:rPr>
            </a:br>
            <a:r>
              <a:rPr lang="en-GB" sz="1600" dirty="0">
                <a:solidFill>
                  <a:srgbClr val="FF0000"/>
                </a:solidFill>
                <a:latin typeface="Abadi" panose="020B0604020202020204" pitchFamily="34" charset="0"/>
              </a:rPr>
              <a:t>Mortimer Surgery Patient Participation Group Presents:</a:t>
            </a:r>
            <a:br>
              <a:rPr lang="en-GB" sz="1600" dirty="0">
                <a:solidFill>
                  <a:schemeClr val="accent2">
                    <a:lumMod val="75000"/>
                  </a:schemeClr>
                </a:solidFill>
                <a:latin typeface="Abadi" panose="020B0604020202020204" pitchFamily="34" charset="0"/>
              </a:rPr>
            </a:br>
            <a:br>
              <a:rPr lang="en-GB" sz="969" dirty="0">
                <a:latin typeface="Abadi" panose="020B0604020202020204" pitchFamily="34" charset="0"/>
              </a:rPr>
            </a:br>
            <a:r>
              <a:rPr lang="en-GB" sz="2700" dirty="0">
                <a:solidFill>
                  <a:srgbClr val="FF0000"/>
                </a:solidFill>
                <a:latin typeface="Abadi" panose="020B0604020202020204" pitchFamily="34" charset="0"/>
              </a:rPr>
              <a:t>HEALTH FOR THE FUTURE</a:t>
            </a:r>
            <a:br>
              <a:rPr lang="en-GB" sz="2700" dirty="0">
                <a:solidFill>
                  <a:srgbClr val="FF0000"/>
                </a:solidFill>
                <a:latin typeface="Abadi" panose="020B0604020202020204" pitchFamily="34" charset="0"/>
              </a:rPr>
            </a:br>
            <a:r>
              <a:rPr lang="en-GB" sz="2700" cap="all" dirty="0">
                <a:solidFill>
                  <a:srgbClr val="FF0000"/>
                </a:solidFill>
              </a:rPr>
              <a:t>How to get the most from your local surgery</a:t>
            </a:r>
            <a:br>
              <a:rPr lang="en-GB" sz="969" cap="all" dirty="0">
                <a:solidFill>
                  <a:srgbClr val="FF0000"/>
                </a:solidFill>
              </a:rPr>
            </a:br>
            <a:br>
              <a:rPr lang="en-GB" sz="969" dirty="0">
                <a:solidFill>
                  <a:srgbClr val="FF0000"/>
                </a:solidFill>
                <a:latin typeface="Abadi" panose="020B0604020202020204" pitchFamily="34" charset="0"/>
              </a:rPr>
            </a:br>
            <a:r>
              <a:rPr lang="en-GB" sz="1800" dirty="0">
                <a:latin typeface="Abadi" panose="020B0604020202020204" pitchFamily="34" charset="0"/>
              </a:rPr>
              <a:t>PROGRAMME</a:t>
            </a:r>
          </a:p>
        </p:txBody>
      </p:sp>
      <p:graphicFrame>
        <p:nvGraphicFramePr>
          <p:cNvPr id="8" name="Table 7">
            <a:extLst>
              <a:ext uri="{FF2B5EF4-FFF2-40B4-BE49-F238E27FC236}">
                <a16:creationId xmlns:a16="http://schemas.microsoft.com/office/drawing/2014/main" id="{6ACAD54C-65FA-CD57-2C82-6A19C3AFBFF3}"/>
              </a:ext>
            </a:extLst>
          </p:cNvPr>
          <p:cNvGraphicFramePr>
            <a:graphicFrameLocks noGrp="1"/>
          </p:cNvGraphicFramePr>
          <p:nvPr>
            <p:extLst>
              <p:ext uri="{D42A27DB-BD31-4B8C-83A1-F6EECF244321}">
                <p14:modId xmlns:p14="http://schemas.microsoft.com/office/powerpoint/2010/main" val="354191851"/>
              </p:ext>
            </p:extLst>
          </p:nvPr>
        </p:nvGraphicFramePr>
        <p:xfrm>
          <a:off x="1339516" y="1744887"/>
          <a:ext cx="7804484" cy="3917479"/>
        </p:xfrm>
        <a:graphic>
          <a:graphicData uri="http://schemas.openxmlformats.org/drawingml/2006/table">
            <a:tbl>
              <a:tblPr firstRow="1" firstCol="1" bandRow="1"/>
              <a:tblGrid>
                <a:gridCol w="1505614">
                  <a:extLst>
                    <a:ext uri="{9D8B030D-6E8A-4147-A177-3AD203B41FA5}">
                      <a16:colId xmlns:a16="http://schemas.microsoft.com/office/drawing/2014/main" val="2892013204"/>
                    </a:ext>
                  </a:extLst>
                </a:gridCol>
                <a:gridCol w="3804083">
                  <a:extLst>
                    <a:ext uri="{9D8B030D-6E8A-4147-A177-3AD203B41FA5}">
                      <a16:colId xmlns:a16="http://schemas.microsoft.com/office/drawing/2014/main" val="3298966068"/>
                    </a:ext>
                  </a:extLst>
                </a:gridCol>
                <a:gridCol w="2494787">
                  <a:extLst>
                    <a:ext uri="{9D8B030D-6E8A-4147-A177-3AD203B41FA5}">
                      <a16:colId xmlns:a16="http://schemas.microsoft.com/office/drawing/2014/main" val="2454971799"/>
                    </a:ext>
                  </a:extLst>
                </a:gridCol>
              </a:tblGrid>
              <a:tr h="255357">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6.15 pm</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Doors open</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245112"/>
                  </a:ext>
                </a:extLst>
              </a:tr>
              <a:tr h="809986">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18.30</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Introduction and Welcome</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Shirley </a:t>
                      </a:r>
                      <a:r>
                        <a:rPr lang="en-GB" sz="1500" b="1" i="0" baseline="0" dirty="0" err="1">
                          <a:effectLst/>
                          <a:latin typeface="Calibri" panose="020F0502020204030204" pitchFamily="34" charset="0"/>
                          <a:ea typeface="Times New Roman" panose="02020603050405020304" pitchFamily="18" charset="0"/>
                          <a:cs typeface="Times New Roman" panose="02020603050405020304" pitchFamily="18" charset="0"/>
                        </a:rPr>
                        <a:t>Cullup</a:t>
                      </a:r>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Chair, Mortimer Patient Participation Group</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981435"/>
                  </a:ext>
                </a:extLst>
              </a:tr>
              <a:tr h="565712">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18.40</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Mortimer Surgery – How We Can Help You Now and into the Future</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err="1">
                          <a:effectLst/>
                          <a:latin typeface="Calibri" panose="020F0502020204030204" pitchFamily="34" charset="0"/>
                          <a:ea typeface="Times New Roman" panose="02020603050405020304" pitchFamily="18" charset="0"/>
                          <a:cs typeface="Times New Roman" panose="02020603050405020304" pitchFamily="18" charset="0"/>
                        </a:rPr>
                        <a:t>Dr.</a:t>
                      </a:r>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Iain Rock, Senior Partner</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017875"/>
                  </a:ext>
                </a:extLst>
              </a:tr>
              <a:tr h="377142">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19.15</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The role of the Paramedics</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Gemma </a:t>
                      </a:r>
                      <a:r>
                        <a:rPr lang="en-GB" sz="1500" b="1" i="0" baseline="0" dirty="0" err="1">
                          <a:effectLst/>
                          <a:latin typeface="Calibri" panose="020F0502020204030204" pitchFamily="34" charset="0"/>
                          <a:ea typeface="Times New Roman" panose="02020603050405020304" pitchFamily="18" charset="0"/>
                          <a:cs typeface="Times New Roman" panose="02020603050405020304" pitchFamily="18" charset="0"/>
                        </a:rPr>
                        <a:t>Longmate</a:t>
                      </a:r>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233196"/>
                  </a:ext>
                </a:extLst>
              </a:tr>
              <a:tr h="377142">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19.25</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The role of the Social Prescriber</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Sarah Morland</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473834"/>
                  </a:ext>
                </a:extLst>
              </a:tr>
              <a:tr h="255357">
                <a:tc>
                  <a:txBody>
                    <a:bodyPr/>
                    <a:lstStyle/>
                    <a:p>
                      <a:pPr algn="just"/>
                      <a:r>
                        <a:rPr lang="en-GB" sz="1500" b="1" i="0" baseline="0" dirty="0">
                          <a:effectLst/>
                          <a:latin typeface="Calibri" panose="020F0502020204030204" pitchFamily="34" charset="0"/>
                          <a:ea typeface="Times New Roman" panose="02020603050405020304" pitchFamily="18" charset="0"/>
                          <a:cs typeface="Calibri" panose="020F0502020204030204" pitchFamily="34" charset="0"/>
                        </a:rPr>
                        <a:t>19.35</a:t>
                      </a: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Calibri" panose="020F0502020204030204" pitchFamily="34" charset="0"/>
                        </a:rPr>
                        <a:t>Managing the Practice</a:t>
                      </a: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Calibri" panose="020F0502020204030204" pitchFamily="34" charset="0"/>
                        </a:rPr>
                        <a:t>Penny Palmer</a:t>
                      </a: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9877"/>
                  </a:ext>
                </a:extLst>
              </a:tr>
              <a:tr h="255357">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19.45</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Panel Q&amp;A</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214378"/>
                  </a:ext>
                </a:extLst>
              </a:tr>
              <a:tr h="510712">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20.00</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Close and time to visit support organisation stands</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007548"/>
                  </a:ext>
                </a:extLst>
              </a:tr>
              <a:tr h="255357">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20.20</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Empty hall</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367728"/>
                  </a:ext>
                </a:extLst>
              </a:tr>
              <a:tr h="255357">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20.30</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a:effectLst/>
                          <a:latin typeface="Calibri" panose="020F0502020204030204" pitchFamily="34" charset="0"/>
                          <a:ea typeface="Times New Roman" panose="02020603050405020304" pitchFamily="18" charset="0"/>
                          <a:cs typeface="Times New Roman" panose="02020603050405020304" pitchFamily="18" charset="0"/>
                        </a:rPr>
                        <a:t>Lock up</a:t>
                      </a:r>
                      <a:endParaRPr lang="en-GB" sz="1500" b="1" i="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GB" sz="1500" b="1" i="0" baseline="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500" b="1" i="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78" marR="47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972901"/>
                  </a:ext>
                </a:extLst>
              </a:tr>
            </a:tbl>
          </a:graphicData>
        </a:graphic>
      </p:graphicFrame>
      <p:pic>
        <p:nvPicPr>
          <p:cNvPr id="7" name="Picture 6" descr="A picture containing icon&#10;&#10;Description automatically generated">
            <a:extLst>
              <a:ext uri="{FF2B5EF4-FFF2-40B4-BE49-F238E27FC236}">
                <a16:creationId xmlns:a16="http://schemas.microsoft.com/office/drawing/2014/main" id="{3A9AE3CE-F63A-DDEF-27CB-BC486C9CF88B}"/>
              </a:ext>
            </a:extLst>
          </p:cNvPr>
          <p:cNvPicPr>
            <a:picLocks noChangeAspect="1"/>
          </p:cNvPicPr>
          <p:nvPr/>
        </p:nvPicPr>
        <p:blipFill>
          <a:blip r:embed="rId3">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02342" y="2520248"/>
            <a:ext cx="1086294" cy="1602483"/>
          </a:xfrm>
          <a:prstGeom prst="rect">
            <a:avLst/>
          </a:prstGeom>
          <a:noFill/>
        </p:spPr>
      </p:pic>
      <p:sp>
        <p:nvSpPr>
          <p:cNvPr id="9" name="Frame 8">
            <a:extLst>
              <a:ext uri="{FF2B5EF4-FFF2-40B4-BE49-F238E27FC236}">
                <a16:creationId xmlns:a16="http://schemas.microsoft.com/office/drawing/2014/main" id="{549384C0-FE32-367C-D4AE-F52A2B7ADAC4}"/>
              </a:ext>
            </a:extLst>
          </p:cNvPr>
          <p:cNvSpPr/>
          <p:nvPr/>
        </p:nvSpPr>
        <p:spPr>
          <a:xfrm>
            <a:off x="0" y="0"/>
            <a:ext cx="9906000" cy="6858000"/>
          </a:xfrm>
          <a:custGeom>
            <a:avLst/>
            <a:gdLst>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000750 w 6858000"/>
              <a:gd name="connsiteY8" fmla="*/ 857250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67232 w 6858000"/>
              <a:gd name="connsiteY8" fmla="*/ 90766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94125 w 6858000"/>
              <a:gd name="connsiteY8" fmla="*/ 90766 h 9906000"/>
              <a:gd name="connsiteX9" fmla="*/ 77320 w 6858000"/>
              <a:gd name="connsiteY9" fmla="*/ 104215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9906000">
                <a:moveTo>
                  <a:pt x="0" y="0"/>
                </a:moveTo>
                <a:lnTo>
                  <a:pt x="6858000" y="0"/>
                </a:lnTo>
                <a:lnTo>
                  <a:pt x="6858000" y="9906000"/>
                </a:lnTo>
                <a:lnTo>
                  <a:pt x="0" y="9906000"/>
                </a:lnTo>
                <a:lnTo>
                  <a:pt x="0" y="0"/>
                </a:lnTo>
                <a:close/>
                <a:moveTo>
                  <a:pt x="77320" y="104215"/>
                </a:moveTo>
                <a:cubicBezTo>
                  <a:pt x="68355" y="3341221"/>
                  <a:pt x="59391" y="6578226"/>
                  <a:pt x="50426" y="9815232"/>
                </a:cubicBezTo>
                <a:lnTo>
                  <a:pt x="6767234" y="9815232"/>
                </a:lnTo>
                <a:cubicBezTo>
                  <a:pt x="6762751" y="6582708"/>
                  <a:pt x="6798608" y="3323290"/>
                  <a:pt x="6794125" y="90766"/>
                </a:cubicBezTo>
                <a:lnTo>
                  <a:pt x="77320" y="104215"/>
                </a:lnTo>
                <a:close/>
              </a:path>
            </a:pathLst>
          </a:custGeom>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46">
              <a:solidFill>
                <a:schemeClr val="tx1"/>
              </a:solidFill>
            </a:endParaRPr>
          </a:p>
        </p:txBody>
      </p:sp>
    </p:spTree>
    <p:extLst>
      <p:ext uri="{BB962C8B-B14F-4D97-AF65-F5344CB8AC3E}">
        <p14:creationId xmlns:p14="http://schemas.microsoft.com/office/powerpoint/2010/main" val="311578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18C1-B483-0F7A-BA9A-9F828B6A056F}"/>
              </a:ext>
            </a:extLst>
          </p:cNvPr>
          <p:cNvSpPr>
            <a:spLocks noGrp="1"/>
          </p:cNvSpPr>
          <p:nvPr>
            <p:ph type="title"/>
          </p:nvPr>
        </p:nvSpPr>
        <p:spPr/>
        <p:txBody>
          <a:bodyPr/>
          <a:lstStyle/>
          <a:p>
            <a:r>
              <a:rPr lang="en-GB" dirty="0"/>
              <a:t>Prescribing Quality Scheme</a:t>
            </a:r>
          </a:p>
        </p:txBody>
      </p:sp>
      <p:graphicFrame>
        <p:nvGraphicFramePr>
          <p:cNvPr id="4" name="Content Placeholder 3">
            <a:extLst>
              <a:ext uri="{FF2B5EF4-FFF2-40B4-BE49-F238E27FC236}">
                <a16:creationId xmlns:a16="http://schemas.microsoft.com/office/drawing/2014/main" id="{AF789E73-D4C4-ED41-6A47-D5D86D8278C7}"/>
              </a:ext>
            </a:extLst>
          </p:cNvPr>
          <p:cNvGraphicFramePr>
            <a:graphicFrameLocks noGrp="1"/>
          </p:cNvGraphicFramePr>
          <p:nvPr>
            <p:ph idx="1"/>
          </p:nvPr>
        </p:nvGraphicFramePr>
        <p:xfrm>
          <a:off x="614471" y="1676400"/>
          <a:ext cx="6920655" cy="4286907"/>
        </p:xfrm>
        <a:graphic>
          <a:graphicData uri="http://schemas.openxmlformats.org/drawingml/2006/table">
            <a:tbl>
              <a:tblPr>
                <a:tableStyleId>{5C22544A-7EE6-4342-B048-85BDC9FD1C3A}</a:tableStyleId>
              </a:tblPr>
              <a:tblGrid>
                <a:gridCol w="434568">
                  <a:extLst>
                    <a:ext uri="{9D8B030D-6E8A-4147-A177-3AD203B41FA5}">
                      <a16:colId xmlns:a16="http://schemas.microsoft.com/office/drawing/2014/main" val="1928733825"/>
                    </a:ext>
                  </a:extLst>
                </a:gridCol>
                <a:gridCol w="4261591">
                  <a:extLst>
                    <a:ext uri="{9D8B030D-6E8A-4147-A177-3AD203B41FA5}">
                      <a16:colId xmlns:a16="http://schemas.microsoft.com/office/drawing/2014/main" val="2312008161"/>
                    </a:ext>
                  </a:extLst>
                </a:gridCol>
                <a:gridCol w="1853747">
                  <a:extLst>
                    <a:ext uri="{9D8B030D-6E8A-4147-A177-3AD203B41FA5}">
                      <a16:colId xmlns:a16="http://schemas.microsoft.com/office/drawing/2014/main" val="225510864"/>
                    </a:ext>
                  </a:extLst>
                </a:gridCol>
                <a:gridCol w="370749">
                  <a:extLst>
                    <a:ext uri="{9D8B030D-6E8A-4147-A177-3AD203B41FA5}">
                      <a16:colId xmlns:a16="http://schemas.microsoft.com/office/drawing/2014/main" val="548051822"/>
                    </a:ext>
                  </a:extLst>
                </a:gridCol>
              </a:tblGrid>
              <a:tr h="258226">
                <a:tc>
                  <a:txBody>
                    <a:bodyPr/>
                    <a:lstStyle/>
                    <a:p>
                      <a:pPr algn="l" fontAlgn="ctr"/>
                      <a:r>
                        <a:rPr lang="en-GB" sz="1000" b="1" u="none" strike="noStrike" dirty="0">
                          <a:effectLst/>
                        </a:rPr>
                        <a:t>No.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Quality Targets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Measurement of Target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Points </a:t>
                      </a:r>
                      <a:endParaRPr lang="en-GB" sz="1000" b="1" i="0" u="none" strike="noStrike" dirty="0">
                        <a:solidFill>
                          <a:srgbClr val="000000"/>
                        </a:solidFill>
                        <a:effectLst/>
                        <a:latin typeface="Arial" panose="020B0604020202020204" pitchFamily="34" charset="0"/>
                      </a:endParaRPr>
                    </a:p>
                  </a:txBody>
                  <a:tcPr marL="5159" marR="5159" marT="5159" marB="0" anchor="ctr"/>
                </a:tc>
                <a:extLst>
                  <a:ext uri="{0D108BD9-81ED-4DB2-BD59-A6C34878D82A}">
                    <a16:rowId xmlns:a16="http://schemas.microsoft.com/office/drawing/2014/main" val="16230968"/>
                  </a:ext>
                </a:extLst>
              </a:tr>
              <a:tr h="767102">
                <a:tc>
                  <a:txBody>
                    <a:bodyPr/>
                    <a:lstStyle/>
                    <a:p>
                      <a:pPr algn="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Hypertension – The practice should review patients on the hypertension register, with a BP &gt;140/90mmHg, </a:t>
                      </a:r>
                      <a:endParaRPr lang="en-GB" sz="1000" b="1" i="0" u="none" strike="noStrike" dirty="0">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Submission of anonymised data collection sheets showing clinical interventions where appropriate, returned to MOT </a:t>
                      </a:r>
                      <a:endParaRPr lang="en-GB" sz="1000" b="0" i="0" u="none" strike="noStrike" dirty="0">
                        <a:solidFill>
                          <a:srgbClr val="000000"/>
                        </a:solidFill>
                        <a:effectLst/>
                        <a:latin typeface="Calibri" panose="020F0502020204030204" pitchFamily="34" charset="0"/>
                      </a:endParaRPr>
                    </a:p>
                  </a:txBody>
                  <a:tcPr marL="5159" marR="5159" marT="5159" marB="0" anchor="ctr"/>
                </a:tc>
                <a:tc>
                  <a:txBody>
                    <a:bodyPr/>
                    <a:lstStyle/>
                    <a:p>
                      <a:pPr algn="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5159" marR="5159" marT="5159" marB="0" anchor="ctr"/>
                </a:tc>
                <a:extLst>
                  <a:ext uri="{0D108BD9-81ED-4DB2-BD59-A6C34878D82A}">
                    <a16:rowId xmlns:a16="http://schemas.microsoft.com/office/drawing/2014/main" val="1173588348"/>
                  </a:ext>
                </a:extLst>
              </a:tr>
              <a:tr h="767102">
                <a:tc>
                  <a:txBody>
                    <a:bodyPr/>
                    <a:lstStyle/>
                    <a:p>
                      <a:pPr algn="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Lipid Management – The practice should review patients aged &lt; 80 years who are prescribed a suboptimal Statin for Secondary prevention of cardiovascular disease. </a:t>
                      </a:r>
                      <a:endParaRPr lang="en-GB" sz="1000" b="1" i="0" u="none" strike="noStrike" dirty="0">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a:effectLst/>
                        </a:rPr>
                        <a:t>Submission of anonymised data collection sheets showing clinical interventions where appropriate, returned to MOT </a:t>
                      </a:r>
                      <a:endParaRPr lang="en-GB" sz="1000" b="0" i="0" u="none" strike="noStrike">
                        <a:solidFill>
                          <a:srgbClr val="000000"/>
                        </a:solidFill>
                        <a:effectLst/>
                        <a:latin typeface="Calibri" panose="020F0502020204030204" pitchFamily="34" charset="0"/>
                      </a:endParaRPr>
                    </a:p>
                  </a:txBody>
                  <a:tcPr marL="5159" marR="5159" marT="5159" marB="0" anchor="ctr"/>
                </a:tc>
                <a:tc>
                  <a:txBody>
                    <a:bodyPr/>
                    <a:lstStyle/>
                    <a:p>
                      <a:pPr algn="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5159" marR="5159" marT="5159" marB="0" anchor="ctr"/>
                </a:tc>
                <a:extLst>
                  <a:ext uri="{0D108BD9-81ED-4DB2-BD59-A6C34878D82A}">
                    <a16:rowId xmlns:a16="http://schemas.microsoft.com/office/drawing/2014/main" val="3232104425"/>
                  </a:ext>
                </a:extLst>
              </a:tr>
              <a:tr h="512664">
                <a:tc>
                  <a:txBody>
                    <a:bodyPr/>
                    <a:lstStyle/>
                    <a:p>
                      <a:pPr algn="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Antimicrobial Stewardship Audit – The practice will undertake an audit of the prescribing of 4Cs (Co-amoxiclav, Cephalosporins, Clindamycin and Quinolones). </a:t>
                      </a:r>
                      <a:endParaRPr lang="en-GB" sz="1000" b="1" i="0" u="none" strike="noStrike" dirty="0">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Submission of anonymised audit, action plan and discussion documents to MOT </a:t>
                      </a:r>
                      <a:endParaRPr lang="en-GB" sz="1000" b="0" i="0" u="none" strike="noStrike" dirty="0">
                        <a:solidFill>
                          <a:srgbClr val="000000"/>
                        </a:solidFill>
                        <a:effectLst/>
                        <a:latin typeface="Calibri" panose="020F0502020204030204" pitchFamily="34" charset="0"/>
                      </a:endParaRPr>
                    </a:p>
                  </a:txBody>
                  <a:tcPr marL="5159" marR="5159" marT="5159" marB="0" anchor="ctr"/>
                </a:tc>
                <a:tc>
                  <a:txBody>
                    <a:bodyPr/>
                    <a:lstStyle/>
                    <a:p>
                      <a:pPr algn="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5159" marR="5159" marT="5159" marB="0" anchor="ctr"/>
                </a:tc>
                <a:extLst>
                  <a:ext uri="{0D108BD9-81ED-4DB2-BD59-A6C34878D82A}">
                    <a16:rowId xmlns:a16="http://schemas.microsoft.com/office/drawing/2014/main" val="2856420664"/>
                  </a:ext>
                </a:extLst>
              </a:tr>
              <a:tr h="258226">
                <a:tc>
                  <a:txBody>
                    <a:bodyPr/>
                    <a:lstStyle/>
                    <a:p>
                      <a:pPr algn="l" fontAlgn="ctr"/>
                      <a:r>
                        <a:rPr lang="en-GB" sz="1000" b="1" u="none" strike="noStrike" dirty="0">
                          <a:effectLst/>
                        </a:rPr>
                        <a:t>No.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Safety Target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Measurement of Target </a:t>
                      </a:r>
                      <a:endParaRPr lang="en-GB" sz="1000" b="1" i="0" u="none" strike="noStrike" dirty="0">
                        <a:solidFill>
                          <a:srgbClr val="000000"/>
                        </a:solidFill>
                        <a:effectLst/>
                        <a:latin typeface="Arial" panose="020B0604020202020204" pitchFamily="34" charset="0"/>
                      </a:endParaRPr>
                    </a:p>
                  </a:txBody>
                  <a:tcPr marL="5159" marR="5159" marT="5159" marB="0" anchor="ctr"/>
                </a:tc>
                <a:tc>
                  <a:txBody>
                    <a:bodyPr/>
                    <a:lstStyle/>
                    <a:p>
                      <a:pPr algn="l" fontAlgn="ctr"/>
                      <a:r>
                        <a:rPr lang="en-GB" sz="1000" b="1" u="none" strike="noStrike" dirty="0">
                          <a:effectLst/>
                        </a:rPr>
                        <a:t>Points </a:t>
                      </a:r>
                      <a:endParaRPr lang="en-GB" sz="1000" b="1" i="0" u="none" strike="noStrike" dirty="0">
                        <a:solidFill>
                          <a:srgbClr val="000000"/>
                        </a:solidFill>
                        <a:effectLst/>
                        <a:latin typeface="Arial" panose="020B0604020202020204" pitchFamily="34" charset="0"/>
                      </a:endParaRPr>
                    </a:p>
                  </a:txBody>
                  <a:tcPr marL="5159" marR="5159" marT="5159" marB="0" anchor="ctr"/>
                </a:tc>
                <a:extLst>
                  <a:ext uri="{0D108BD9-81ED-4DB2-BD59-A6C34878D82A}">
                    <a16:rowId xmlns:a16="http://schemas.microsoft.com/office/drawing/2014/main" val="1286340932"/>
                  </a:ext>
                </a:extLst>
              </a:tr>
              <a:tr h="258226">
                <a:tc rowSpan="4">
                  <a:txBody>
                    <a:bodyPr/>
                    <a:lstStyle/>
                    <a:p>
                      <a:pPr algn="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5159" marR="5159" marT="5159" marB="0" anchor="ctr"/>
                </a:tc>
                <a:tc>
                  <a:txBody>
                    <a:bodyPr/>
                    <a:lstStyle/>
                    <a:p>
                      <a:pPr algn="l" fontAlgn="ctr"/>
                      <a:r>
                        <a:rPr lang="en-GB" sz="1000" u="none" strike="noStrike" dirty="0">
                          <a:effectLst/>
                        </a:rPr>
                        <a:t>Gastro-protection (All sections to be completed to be awarded the points) </a:t>
                      </a:r>
                      <a:endParaRPr lang="en-GB" sz="1000" b="1" i="0" u="none" strike="noStrike" dirty="0">
                        <a:solidFill>
                          <a:srgbClr val="000000"/>
                        </a:solidFill>
                        <a:effectLst/>
                        <a:latin typeface="Calibri" panose="020F0502020204030204" pitchFamily="34" charset="0"/>
                      </a:endParaRPr>
                    </a:p>
                  </a:txBody>
                  <a:tcPr marL="5159" marR="5159" marT="5159" marB="0" anchor="ctr"/>
                </a:tc>
                <a:tc rowSpan="4">
                  <a:txBody>
                    <a:bodyPr/>
                    <a:lstStyle/>
                    <a:p>
                      <a:pPr algn="l" fontAlgn="ctr"/>
                      <a:r>
                        <a:rPr lang="en-GB" sz="1000" u="none" strike="noStrike" dirty="0">
                          <a:effectLst/>
                        </a:rPr>
                        <a:t>Submission of anonymised data collection sheets showing clinical interventions where appropriate, returned to MOT </a:t>
                      </a:r>
                      <a:endParaRPr lang="en-GB" sz="1000" b="0" i="0" u="none" strike="noStrike" dirty="0">
                        <a:solidFill>
                          <a:srgbClr val="000000"/>
                        </a:solidFill>
                        <a:effectLst/>
                        <a:latin typeface="Calibri" panose="020F0502020204030204" pitchFamily="34" charset="0"/>
                      </a:endParaRPr>
                    </a:p>
                  </a:txBody>
                  <a:tcPr marL="5159" marR="5159" marT="5159" marB="0" anchor="ctr"/>
                </a:tc>
                <a:tc rowSpan="4">
                  <a:txBody>
                    <a:bodyPr/>
                    <a:lstStyle/>
                    <a:p>
                      <a:pPr algn="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5159" marR="5159" marT="5159" marB="0" anchor="ctr"/>
                </a:tc>
                <a:extLst>
                  <a:ext uri="{0D108BD9-81ED-4DB2-BD59-A6C34878D82A}">
                    <a16:rowId xmlns:a16="http://schemas.microsoft.com/office/drawing/2014/main" val="2826253384"/>
                  </a:ext>
                </a:extLst>
              </a:tr>
              <a:tr h="450929">
                <a:tc vMerge="1">
                  <a:txBody>
                    <a:bodyPr/>
                    <a:lstStyle/>
                    <a:p>
                      <a:endParaRPr lang="en-GB"/>
                    </a:p>
                  </a:txBody>
                  <a:tcPr/>
                </a:tc>
                <a:tc>
                  <a:txBody>
                    <a:bodyPr/>
                    <a:lstStyle/>
                    <a:p>
                      <a:pPr algn="l" fontAlgn="ctr"/>
                      <a:r>
                        <a:rPr lang="en-GB" sz="1000" u="none" strike="noStrike" dirty="0">
                          <a:effectLst/>
                        </a:rPr>
                        <a:t>a) The practice should review all patients aged 65 and over prescribed an oral NSAID in the last 6 months, who do not have any gastro-protection prescribed. </a:t>
                      </a:r>
                      <a:endParaRPr lang="en-GB" sz="1000" b="0" i="0" u="none" strike="noStrike" dirty="0">
                        <a:solidFill>
                          <a:srgbClr val="000000"/>
                        </a:solidFill>
                        <a:effectLst/>
                        <a:latin typeface="Calibri" panose="020F0502020204030204" pitchFamily="34" charset="0"/>
                      </a:endParaRPr>
                    </a:p>
                  </a:txBody>
                  <a:tcPr marL="5159" marR="5159" marT="5159"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76568300"/>
                  </a:ext>
                </a:extLst>
              </a:tr>
              <a:tr h="385444">
                <a:tc vMerge="1">
                  <a:txBody>
                    <a:bodyPr/>
                    <a:lstStyle/>
                    <a:p>
                      <a:endParaRPr lang="en-GB"/>
                    </a:p>
                  </a:txBody>
                  <a:tcPr/>
                </a:tc>
                <a:tc>
                  <a:txBody>
                    <a:bodyPr/>
                    <a:lstStyle/>
                    <a:p>
                      <a:pPr algn="l" fontAlgn="ctr"/>
                      <a:r>
                        <a:rPr lang="en-GB" sz="1000" u="none" strike="noStrike" dirty="0">
                          <a:effectLst/>
                        </a:rPr>
                        <a:t>b) The practice should review all patients prescribed an oral anticoagulant plus an anti-platelet, who do not have any gastro-protection prescribed. </a:t>
                      </a:r>
                      <a:endParaRPr lang="en-GB" sz="1000" b="0" i="0" u="none" strike="noStrike" dirty="0">
                        <a:solidFill>
                          <a:srgbClr val="000000"/>
                        </a:solidFill>
                        <a:effectLst/>
                        <a:latin typeface="Calibri" panose="020F0502020204030204" pitchFamily="34" charset="0"/>
                      </a:endParaRPr>
                    </a:p>
                  </a:txBody>
                  <a:tcPr marL="5159" marR="5159" marT="5159"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50726379"/>
                  </a:ext>
                </a:extLst>
              </a:tr>
              <a:tr h="385444">
                <a:tc vMerge="1">
                  <a:txBody>
                    <a:bodyPr/>
                    <a:lstStyle/>
                    <a:p>
                      <a:endParaRPr lang="en-GB"/>
                    </a:p>
                  </a:txBody>
                  <a:tcPr/>
                </a:tc>
                <a:tc>
                  <a:txBody>
                    <a:bodyPr/>
                    <a:lstStyle/>
                    <a:p>
                      <a:pPr algn="l" fontAlgn="ctr"/>
                      <a:r>
                        <a:rPr lang="en-GB" sz="1000" u="none" strike="noStrike" dirty="0">
                          <a:effectLst/>
                        </a:rPr>
                        <a:t>c) The practice should review all patients prescribed aspirin plus an anti-platelet, who do not have any gastro-protection prescribed. </a:t>
                      </a:r>
                      <a:endParaRPr lang="en-GB" sz="1000" b="0" i="0" u="none" strike="noStrike" dirty="0">
                        <a:solidFill>
                          <a:srgbClr val="000000"/>
                        </a:solidFill>
                        <a:effectLst/>
                        <a:latin typeface="Calibri" panose="020F0502020204030204" pitchFamily="34" charset="0"/>
                      </a:endParaRPr>
                    </a:p>
                  </a:txBody>
                  <a:tcPr marL="5159" marR="5159" marT="5159"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98656665"/>
                  </a:ext>
                </a:extLst>
              </a:tr>
            </a:tbl>
          </a:graphicData>
        </a:graphic>
      </p:graphicFrame>
    </p:spTree>
    <p:extLst>
      <p:ext uri="{BB962C8B-B14F-4D97-AF65-F5344CB8AC3E}">
        <p14:creationId xmlns:p14="http://schemas.microsoft.com/office/powerpoint/2010/main" val="323342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D619-8D1F-7C69-CD34-5E9906E2C2C1}"/>
              </a:ext>
            </a:extLst>
          </p:cNvPr>
          <p:cNvSpPr>
            <a:spLocks noGrp="1"/>
          </p:cNvSpPr>
          <p:nvPr>
            <p:ph type="title"/>
          </p:nvPr>
        </p:nvSpPr>
        <p:spPr/>
        <p:txBody>
          <a:bodyPr/>
          <a:lstStyle/>
          <a:p>
            <a:r>
              <a:rPr lang="en-GB" dirty="0"/>
              <a:t>Dispensing Quality Scheme</a:t>
            </a:r>
          </a:p>
        </p:txBody>
      </p:sp>
      <p:sp>
        <p:nvSpPr>
          <p:cNvPr id="3" name="Content Placeholder 2">
            <a:extLst>
              <a:ext uri="{FF2B5EF4-FFF2-40B4-BE49-F238E27FC236}">
                <a16:creationId xmlns:a16="http://schemas.microsoft.com/office/drawing/2014/main" id="{358F1B61-D435-40ED-D668-34386546B551}"/>
              </a:ext>
            </a:extLst>
          </p:cNvPr>
          <p:cNvSpPr>
            <a:spLocks noGrp="1"/>
          </p:cNvSpPr>
          <p:nvPr>
            <p:ph idx="1"/>
          </p:nvPr>
        </p:nvSpPr>
        <p:spPr/>
        <p:txBody>
          <a:bodyPr/>
          <a:lstStyle/>
          <a:p>
            <a:r>
              <a:rPr lang="en-GB" dirty="0"/>
              <a:t>This scheme is based on the Dispensary department.  It reviews evidence on the Governance of dispensary services including Standard Operating Procedures, Clinical Audits, Significant Events, Dispensing Reviews of Use of Medicines, Staff Qualifications, hours and Staff Competencies and recent training. </a:t>
            </a:r>
          </a:p>
          <a:p>
            <a:r>
              <a:rPr lang="en-GB" dirty="0"/>
              <a:t>We need to complete at least 10% of medicine reviews on our dispensing patients which totals 160 each year. </a:t>
            </a:r>
          </a:p>
          <a:p>
            <a:r>
              <a:rPr lang="en-GB" dirty="0"/>
              <a:t>We also need to supply evidence of audits completed on various aspects of the dispensary service such as Prescription Instructions or the quality and advice offered to patients.</a:t>
            </a:r>
          </a:p>
          <a:p>
            <a:endParaRPr lang="en-GB" dirty="0"/>
          </a:p>
        </p:txBody>
      </p:sp>
    </p:spTree>
    <p:extLst>
      <p:ext uri="{BB962C8B-B14F-4D97-AF65-F5344CB8AC3E}">
        <p14:creationId xmlns:p14="http://schemas.microsoft.com/office/powerpoint/2010/main" val="368802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0118-2F2F-0E56-AA53-1B84A655615C}"/>
              </a:ext>
            </a:extLst>
          </p:cNvPr>
          <p:cNvSpPr>
            <a:spLocks noGrp="1"/>
          </p:cNvSpPr>
          <p:nvPr>
            <p:ph type="title"/>
          </p:nvPr>
        </p:nvSpPr>
        <p:spPr/>
        <p:txBody>
          <a:bodyPr/>
          <a:lstStyle/>
          <a:p>
            <a:r>
              <a:rPr lang="en-GB" dirty="0"/>
              <a:t>Information Technology</a:t>
            </a:r>
          </a:p>
        </p:txBody>
      </p:sp>
      <p:sp>
        <p:nvSpPr>
          <p:cNvPr id="3" name="Content Placeholder 2">
            <a:extLst>
              <a:ext uri="{FF2B5EF4-FFF2-40B4-BE49-F238E27FC236}">
                <a16:creationId xmlns:a16="http://schemas.microsoft.com/office/drawing/2014/main" id="{E99B2815-60A7-EA28-6D96-FDB1CD628054}"/>
              </a:ext>
            </a:extLst>
          </p:cNvPr>
          <p:cNvSpPr>
            <a:spLocks noGrp="1"/>
          </p:cNvSpPr>
          <p:nvPr>
            <p:ph idx="1"/>
          </p:nvPr>
        </p:nvSpPr>
        <p:spPr/>
        <p:txBody>
          <a:bodyPr>
            <a:normAutofit/>
          </a:bodyPr>
          <a:lstStyle/>
          <a:p>
            <a:r>
              <a:rPr lang="en-GB" b="1" dirty="0"/>
              <a:t>Patient Online Services – Owned and run by Vision – our Clinical System. 7221 patients have signed up to this.  Patients have to supply identification to the surgery to be allowed access to their records for GDPR purposes.</a:t>
            </a:r>
          </a:p>
          <a:p>
            <a:r>
              <a:rPr lang="en-GB" b="1" dirty="0"/>
              <a:t>GP App – Run by </a:t>
            </a:r>
            <a:r>
              <a:rPr lang="en-GB" b="1" dirty="0" err="1"/>
              <a:t>Iplato</a:t>
            </a:r>
            <a:r>
              <a:rPr lang="en-GB" b="1" dirty="0"/>
              <a:t> – links through Vision but recent problems make this a less sustainable option.</a:t>
            </a:r>
          </a:p>
          <a:p>
            <a:r>
              <a:rPr lang="en-GB" b="1" dirty="0"/>
              <a:t>NHS App – Run by the NHS and links to both our clinical system and secondary care therefore shows a complete picture of a patients medical care.  Patients need to be signed up to Patient Services for the medical records to link to the NHS App.</a:t>
            </a:r>
          </a:p>
          <a:p>
            <a:r>
              <a:rPr lang="en-GB" b="1" dirty="0"/>
              <a:t>All three give the options of booking appointments, ordering medication and viewing medical records.</a:t>
            </a:r>
          </a:p>
          <a:p>
            <a:r>
              <a:rPr lang="en-GB" b="1" dirty="0"/>
              <a:t> </a:t>
            </a:r>
          </a:p>
        </p:txBody>
      </p:sp>
    </p:spTree>
    <p:extLst>
      <p:ext uri="{BB962C8B-B14F-4D97-AF65-F5344CB8AC3E}">
        <p14:creationId xmlns:p14="http://schemas.microsoft.com/office/powerpoint/2010/main" val="332885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DAFE-DAEF-CFFF-1E9C-FFB7E39A0C6C}"/>
              </a:ext>
            </a:extLst>
          </p:cNvPr>
          <p:cNvSpPr>
            <a:spLocks noGrp="1"/>
          </p:cNvSpPr>
          <p:nvPr>
            <p:ph type="title"/>
          </p:nvPr>
        </p:nvSpPr>
        <p:spPr/>
        <p:txBody>
          <a:bodyPr/>
          <a:lstStyle/>
          <a:p>
            <a:r>
              <a:rPr lang="en-GB" dirty="0"/>
              <a:t>Further Advances in IT</a:t>
            </a:r>
          </a:p>
        </p:txBody>
      </p:sp>
      <p:sp>
        <p:nvSpPr>
          <p:cNvPr id="3" name="Content Placeholder 2">
            <a:extLst>
              <a:ext uri="{FF2B5EF4-FFF2-40B4-BE49-F238E27FC236}">
                <a16:creationId xmlns:a16="http://schemas.microsoft.com/office/drawing/2014/main" id="{E52C46BB-5B77-A480-C92B-D4B11D81698E}"/>
              </a:ext>
            </a:extLst>
          </p:cNvPr>
          <p:cNvSpPr>
            <a:spLocks noGrp="1"/>
          </p:cNvSpPr>
          <p:nvPr>
            <p:ph idx="1"/>
          </p:nvPr>
        </p:nvSpPr>
        <p:spPr>
          <a:xfrm>
            <a:off x="452577" y="1864802"/>
            <a:ext cx="6984793" cy="4097723"/>
          </a:xfrm>
        </p:spPr>
        <p:txBody>
          <a:bodyPr>
            <a:normAutofit fontScale="92500" lnSpcReduction="10000"/>
          </a:bodyPr>
          <a:lstStyle/>
          <a:p>
            <a:r>
              <a:rPr lang="en-GB" dirty="0"/>
              <a:t>We have a new telephone system, recently installed and gives us the options to log the number of calls, inbound and outbound, by department, or staff member. We can record calls, offer patient </a:t>
            </a:r>
            <a:r>
              <a:rPr lang="en-GB" dirty="0" err="1"/>
              <a:t>callback</a:t>
            </a:r>
            <a:r>
              <a:rPr lang="en-GB" dirty="0"/>
              <a:t>, number in the queue and voicemail options.  It shows us how many calls are queuing and the time the call has been waiting. Since we went live on 24</a:t>
            </a:r>
            <a:r>
              <a:rPr lang="en-GB" baseline="30000" dirty="0"/>
              <a:t>th</a:t>
            </a:r>
            <a:r>
              <a:rPr lang="en-GB" dirty="0"/>
              <a:t> March there have been 18,067 inbound telephone calls through reception alone and 594 patients have used the call back service.</a:t>
            </a:r>
          </a:p>
          <a:p>
            <a:r>
              <a:rPr lang="en-GB" dirty="0"/>
              <a:t>Hopefully with more data we can improve our service during busy times and keep patients more informed.  We are still learning about the system but have been very happy so far. </a:t>
            </a:r>
          </a:p>
          <a:p>
            <a:r>
              <a:rPr lang="en-GB" dirty="0"/>
              <a:t>We are also using online technology such as </a:t>
            </a:r>
            <a:r>
              <a:rPr lang="en-GB" dirty="0" err="1"/>
              <a:t>AccuRX</a:t>
            </a:r>
            <a:r>
              <a:rPr lang="en-GB" dirty="0"/>
              <a:t> which allows us to send batch messages to patients, for example for BP readings, invites to clinics and information updates and allows patients to book for clinic such as the covid clinics where we used it extensively.  It is also available for the clinicians to contact patients directly to send messages and attachments such as sick notes, blood forms, referral letters and patient advice leaflets.  It saves any direct communication to the patient notes including any images sent by the patient for consultations and finally it offers the ability for video consultations.</a:t>
            </a:r>
          </a:p>
        </p:txBody>
      </p:sp>
    </p:spTree>
    <p:extLst>
      <p:ext uri="{BB962C8B-B14F-4D97-AF65-F5344CB8AC3E}">
        <p14:creationId xmlns:p14="http://schemas.microsoft.com/office/powerpoint/2010/main" val="1447302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ECE8-91C2-E336-B045-1FA3DC2C2274}"/>
              </a:ext>
            </a:extLst>
          </p:cNvPr>
          <p:cNvSpPr>
            <a:spLocks noGrp="1"/>
          </p:cNvSpPr>
          <p:nvPr>
            <p:ph type="title"/>
          </p:nvPr>
        </p:nvSpPr>
        <p:spPr/>
        <p:txBody>
          <a:bodyPr/>
          <a:lstStyle/>
          <a:p>
            <a:r>
              <a:rPr lang="en-GB" dirty="0"/>
              <a:t>Community Pharmacy Consultation Service</a:t>
            </a:r>
          </a:p>
        </p:txBody>
      </p:sp>
      <p:sp>
        <p:nvSpPr>
          <p:cNvPr id="3" name="Content Placeholder 2">
            <a:extLst>
              <a:ext uri="{FF2B5EF4-FFF2-40B4-BE49-F238E27FC236}">
                <a16:creationId xmlns:a16="http://schemas.microsoft.com/office/drawing/2014/main" id="{014C8D67-FEB7-0556-307A-55D60CD3CEA2}"/>
              </a:ext>
            </a:extLst>
          </p:cNvPr>
          <p:cNvSpPr>
            <a:spLocks noGrp="1"/>
          </p:cNvSpPr>
          <p:nvPr>
            <p:ph idx="1"/>
          </p:nvPr>
        </p:nvSpPr>
        <p:spPr>
          <a:xfrm>
            <a:off x="550334" y="2128838"/>
            <a:ext cx="6984793" cy="3768923"/>
          </a:xfrm>
        </p:spPr>
        <p:txBody>
          <a:bodyPr/>
          <a:lstStyle/>
          <a:p>
            <a:r>
              <a:rPr lang="en-GB" b="0" i="0" dirty="0">
                <a:solidFill>
                  <a:srgbClr val="202A30"/>
                </a:solidFill>
                <a:effectLst/>
                <a:latin typeface="-apple-system"/>
              </a:rPr>
              <a:t>Launched by the NHS to facilitate patients having a same day appointment with their community pharmacist for minor illness or an urgent supply of a regular medicine, improving access to services and providing more convenient treatment closer to patients’ homes.</a:t>
            </a:r>
          </a:p>
          <a:p>
            <a:r>
              <a:rPr lang="en-GB" b="0" i="0" dirty="0">
                <a:solidFill>
                  <a:srgbClr val="202A30"/>
                </a:solidFill>
                <a:effectLst/>
                <a:latin typeface="-apple-system"/>
              </a:rPr>
              <a:t>The service is helping to alleviate pressure on GP appointments and emergency departments, in addition to harnessing the skills and medicines knowledge of pharmacists. Should the patient need to be escalated or referred to an alternative service, the pharmacist can arrange this.</a:t>
            </a:r>
          </a:p>
          <a:p>
            <a:r>
              <a:rPr lang="en-GB" b="0" i="0" dirty="0">
                <a:solidFill>
                  <a:srgbClr val="202A30"/>
                </a:solidFill>
                <a:effectLst/>
                <a:latin typeface="-apple-system"/>
              </a:rPr>
              <a:t>The practice, urgent or emergency care navigator, triage nurse or NHS 111 call advisor makes a digital referral to a convenient pharmacy, where the patient will receive pharmacist advice and treatment for a range of minor illnesses, or for an urgent supply of a previously prescribed medicine.</a:t>
            </a:r>
          </a:p>
          <a:p>
            <a:r>
              <a:rPr lang="en-GB" dirty="0">
                <a:solidFill>
                  <a:srgbClr val="202A30"/>
                </a:solidFill>
                <a:latin typeface="-apple-system"/>
              </a:rPr>
              <a:t>Our reception staff will offer the opportunity of a pharmacy appointment and will ask a series of questions from a referral website to ascertain the suitability of the illness and book the appointment to a pharmacy of the patient choice.</a:t>
            </a:r>
            <a:endParaRPr lang="en-GB" b="0" i="0" dirty="0">
              <a:solidFill>
                <a:srgbClr val="202A30"/>
              </a:solidFill>
              <a:effectLst/>
              <a:latin typeface="-apple-system"/>
            </a:endParaRPr>
          </a:p>
          <a:p>
            <a:pPr marL="0" indent="0">
              <a:buNone/>
            </a:pPr>
            <a:endParaRPr lang="en-GB" dirty="0"/>
          </a:p>
        </p:txBody>
      </p:sp>
    </p:spTree>
    <p:extLst>
      <p:ext uri="{BB962C8B-B14F-4D97-AF65-F5344CB8AC3E}">
        <p14:creationId xmlns:p14="http://schemas.microsoft.com/office/powerpoint/2010/main" val="138658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3B2D-2000-B189-D758-589864A5C10D}"/>
              </a:ext>
            </a:extLst>
          </p:cNvPr>
          <p:cNvSpPr>
            <a:spLocks noGrp="1"/>
          </p:cNvSpPr>
          <p:nvPr>
            <p:ph type="title"/>
          </p:nvPr>
        </p:nvSpPr>
        <p:spPr/>
        <p:txBody>
          <a:bodyPr/>
          <a:lstStyle/>
          <a:p>
            <a:r>
              <a:rPr lang="en-GB" dirty="0"/>
              <a:t>Care Quality Commission</a:t>
            </a:r>
          </a:p>
        </p:txBody>
      </p:sp>
      <p:sp>
        <p:nvSpPr>
          <p:cNvPr id="3" name="Content Placeholder 2">
            <a:extLst>
              <a:ext uri="{FF2B5EF4-FFF2-40B4-BE49-F238E27FC236}">
                <a16:creationId xmlns:a16="http://schemas.microsoft.com/office/drawing/2014/main" id="{24A9DCFF-DAF4-FD9C-70FF-3131093296DC}"/>
              </a:ext>
            </a:extLst>
          </p:cNvPr>
          <p:cNvSpPr>
            <a:spLocks noGrp="1"/>
          </p:cNvSpPr>
          <p:nvPr>
            <p:ph idx="1"/>
          </p:nvPr>
        </p:nvSpPr>
        <p:spPr/>
        <p:txBody>
          <a:bodyPr/>
          <a:lstStyle/>
          <a:p>
            <a:r>
              <a:rPr lang="en-GB" dirty="0"/>
              <a:t>The CQC is the independent regulator of Health and Social Care and monitors and scores Practices against 5 criteria, Safe, Effective, Caring, Responsive and Well-led.</a:t>
            </a:r>
          </a:p>
          <a:p>
            <a:r>
              <a:rPr lang="en-GB" dirty="0"/>
              <a:t>We were last inspected on 3</a:t>
            </a:r>
            <a:r>
              <a:rPr lang="en-GB" baseline="30000" dirty="0"/>
              <a:t>rd</a:t>
            </a:r>
            <a:r>
              <a:rPr lang="en-GB" dirty="0"/>
              <a:t> Dec 2019 but have had recent communications with the CQC.  They regularly review our data such as our </a:t>
            </a:r>
            <a:r>
              <a:rPr lang="en-GB" dirty="0" err="1"/>
              <a:t>QoF</a:t>
            </a:r>
            <a:r>
              <a:rPr lang="en-GB" dirty="0"/>
              <a:t> achievements, IIF results, our website, complaints, Friends and Family results, our data supplied to NHS England and the Integrated Care Board through sites such as Connected Care and GPAD which include appointments numbers, staff, patient numbers and extra services we supply as well as our Infection Control inspections.</a:t>
            </a:r>
          </a:p>
          <a:p>
            <a:r>
              <a:rPr lang="en-GB" dirty="0"/>
              <a:t>We are pleased to say that they are happy with the way we are working and have no intension of instigating an inspection in the near future.</a:t>
            </a:r>
          </a:p>
        </p:txBody>
      </p:sp>
    </p:spTree>
    <p:extLst>
      <p:ext uri="{BB962C8B-B14F-4D97-AF65-F5344CB8AC3E}">
        <p14:creationId xmlns:p14="http://schemas.microsoft.com/office/powerpoint/2010/main" val="410915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3A9AE3CE-F63A-DDEF-27CB-BC486C9CF88B}"/>
              </a:ext>
            </a:extLst>
          </p:cNvPr>
          <p:cNvPicPr>
            <a:picLocks noChangeAspect="1"/>
          </p:cNvPicPr>
          <p:nvPr/>
        </p:nvPicPr>
        <p:blipFill>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09853" y="2520246"/>
            <a:ext cx="1086294" cy="1602483"/>
          </a:xfrm>
          <a:prstGeom prst="rect">
            <a:avLst/>
          </a:prstGeom>
          <a:noFill/>
        </p:spPr>
      </p:pic>
      <p:pic>
        <p:nvPicPr>
          <p:cNvPr id="5" name="Picture 4" descr="Shape, circle&#10;&#10;Description automatically generated">
            <a:extLst>
              <a:ext uri="{FF2B5EF4-FFF2-40B4-BE49-F238E27FC236}">
                <a16:creationId xmlns:a16="http://schemas.microsoft.com/office/drawing/2014/main" id="{7BC16A0D-E131-B6FA-350D-63C8DF305CA5}"/>
              </a:ext>
            </a:extLst>
          </p:cNvPr>
          <p:cNvPicPr>
            <a:picLocks noChangeAspect="1"/>
          </p:cNvPicPr>
          <p:nvPr/>
        </p:nvPicPr>
        <p:blipFill>
          <a:blip r:embed="rId3">
            <a:alphaModFix amt="2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57708" y="1033708"/>
            <a:ext cx="4575561" cy="4575561"/>
          </a:xfrm>
          <a:prstGeom prst="rect">
            <a:avLst/>
          </a:prstGeom>
        </p:spPr>
      </p:pic>
      <p:sp>
        <p:nvSpPr>
          <p:cNvPr id="2" name="Title 1">
            <a:extLst>
              <a:ext uri="{FF2B5EF4-FFF2-40B4-BE49-F238E27FC236}">
                <a16:creationId xmlns:a16="http://schemas.microsoft.com/office/drawing/2014/main" id="{18B35100-6E27-1B7A-A735-7FEAE6D9AC58}"/>
              </a:ext>
            </a:extLst>
          </p:cNvPr>
          <p:cNvSpPr>
            <a:spLocks noGrp="1"/>
          </p:cNvSpPr>
          <p:nvPr>
            <p:ph type="ctrTitle"/>
          </p:nvPr>
        </p:nvSpPr>
        <p:spPr>
          <a:xfrm>
            <a:off x="111034" y="255598"/>
            <a:ext cx="9683931" cy="993133"/>
          </a:xfrm>
        </p:spPr>
        <p:txBody>
          <a:bodyPr>
            <a:normAutofit fontScale="90000"/>
          </a:bodyPr>
          <a:lstStyle/>
          <a:p>
            <a:pPr>
              <a:lnSpc>
                <a:spcPct val="100000"/>
              </a:lnSpc>
              <a:spcBef>
                <a:spcPts val="600"/>
              </a:spcBef>
            </a:pPr>
            <a:r>
              <a:rPr lang="en-GB" sz="1662" dirty="0">
                <a:solidFill>
                  <a:srgbClr val="FF0000"/>
                </a:solidFill>
                <a:latin typeface="Abadi" panose="020B0604020202020204" pitchFamily="34" charset="0"/>
              </a:rPr>
              <a:t>Mortimer Surgery Patient Participation Group</a:t>
            </a:r>
            <a:br>
              <a:rPr lang="en-GB" sz="1662" dirty="0">
                <a:solidFill>
                  <a:srgbClr val="FF0000"/>
                </a:solidFill>
                <a:latin typeface="Abadi" panose="020B0604020202020204" pitchFamily="34" charset="0"/>
              </a:rPr>
            </a:br>
            <a:r>
              <a:rPr lang="en-GB" sz="1662" dirty="0">
                <a:solidFill>
                  <a:srgbClr val="FF0000"/>
                </a:solidFill>
                <a:latin typeface="Abadi" panose="020B0604020202020204" pitchFamily="34" charset="0"/>
              </a:rPr>
              <a:t>Presents:</a:t>
            </a:r>
            <a:br>
              <a:rPr lang="en-GB" dirty="0">
                <a:latin typeface="Abadi" panose="020B0604020202020204" pitchFamily="34" charset="0"/>
              </a:rPr>
            </a:br>
            <a:r>
              <a:rPr lang="en-GB" sz="4000" dirty="0">
                <a:solidFill>
                  <a:srgbClr val="FF0000"/>
                </a:solidFill>
                <a:latin typeface="Abadi" panose="020B0604020202020204" pitchFamily="34" charset="0"/>
              </a:rPr>
              <a:t>HEALTH FOR THE FUTURE</a:t>
            </a:r>
          </a:p>
        </p:txBody>
      </p:sp>
      <p:sp>
        <p:nvSpPr>
          <p:cNvPr id="3" name="Subtitle 2">
            <a:extLst>
              <a:ext uri="{FF2B5EF4-FFF2-40B4-BE49-F238E27FC236}">
                <a16:creationId xmlns:a16="http://schemas.microsoft.com/office/drawing/2014/main" id="{3DE7F2BC-F80C-8D24-A76D-A846BDFEDF6C}"/>
              </a:ext>
            </a:extLst>
          </p:cNvPr>
          <p:cNvSpPr>
            <a:spLocks noGrp="1"/>
          </p:cNvSpPr>
          <p:nvPr>
            <p:ph type="subTitle" idx="1"/>
          </p:nvPr>
        </p:nvSpPr>
        <p:spPr>
          <a:xfrm>
            <a:off x="990599" y="1658074"/>
            <a:ext cx="7924800" cy="368768"/>
          </a:xfrm>
        </p:spPr>
        <p:txBody>
          <a:bodyPr>
            <a:normAutofit fontScale="92500" lnSpcReduction="10000"/>
          </a:bodyPr>
          <a:lstStyle/>
          <a:p>
            <a:r>
              <a:rPr lang="en-GB" cap="all" dirty="0">
                <a:solidFill>
                  <a:srgbClr val="FF0000"/>
                </a:solidFill>
              </a:rPr>
              <a:t>How to get the most from your local surgery</a:t>
            </a:r>
            <a:endParaRPr lang="en-GB" cap="all" dirty="0"/>
          </a:p>
        </p:txBody>
      </p:sp>
      <p:sp>
        <p:nvSpPr>
          <p:cNvPr id="9" name="Frame 8">
            <a:extLst>
              <a:ext uri="{FF2B5EF4-FFF2-40B4-BE49-F238E27FC236}">
                <a16:creationId xmlns:a16="http://schemas.microsoft.com/office/drawing/2014/main" id="{549384C0-FE32-367C-D4AE-F52A2B7ADAC4}"/>
              </a:ext>
            </a:extLst>
          </p:cNvPr>
          <p:cNvSpPr/>
          <p:nvPr/>
        </p:nvSpPr>
        <p:spPr>
          <a:xfrm>
            <a:off x="1" y="0"/>
            <a:ext cx="9906000" cy="6858000"/>
          </a:xfrm>
          <a:custGeom>
            <a:avLst/>
            <a:gdLst>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000750 w 6858000"/>
              <a:gd name="connsiteY8" fmla="*/ 857250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857250 w 6858000"/>
              <a:gd name="connsiteY5" fmla="*/ 85725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857250 w 6858000"/>
              <a:gd name="connsiteY9" fmla="*/ 85725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857250 w 6858000"/>
              <a:gd name="connsiteY6" fmla="*/ 90487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000750 w 6858000"/>
              <a:gd name="connsiteY7" fmla="*/ 9048750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238685 w 6858000"/>
              <a:gd name="connsiteY5" fmla="*/ 305920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238685 w 6858000"/>
              <a:gd name="connsiteY9" fmla="*/ 305920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565527 w 6858000"/>
              <a:gd name="connsiteY8" fmla="*/ 3462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67232 w 6858000"/>
              <a:gd name="connsiteY8" fmla="*/ 90766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104214 w 6858000"/>
              <a:gd name="connsiteY5" fmla="*/ 144556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104214 w 6858000"/>
              <a:gd name="connsiteY9" fmla="*/ 144556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525186 w 6858000"/>
              <a:gd name="connsiteY7" fmla="*/ 9573185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400050 w 6858000"/>
              <a:gd name="connsiteY6" fmla="*/ 9505950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53784 w 6858000"/>
              <a:gd name="connsiteY8" fmla="*/ 117661 h 9906000"/>
              <a:gd name="connsiteX9" fmla="*/ 77320 w 6858000"/>
              <a:gd name="connsiteY9" fmla="*/ 104215 h 9906000"/>
              <a:gd name="connsiteX0" fmla="*/ 0 w 6858000"/>
              <a:gd name="connsiteY0" fmla="*/ 0 h 9906000"/>
              <a:gd name="connsiteX1" fmla="*/ 6858000 w 6858000"/>
              <a:gd name="connsiteY1" fmla="*/ 0 h 9906000"/>
              <a:gd name="connsiteX2" fmla="*/ 6858000 w 6858000"/>
              <a:gd name="connsiteY2" fmla="*/ 9906000 h 9906000"/>
              <a:gd name="connsiteX3" fmla="*/ 0 w 6858000"/>
              <a:gd name="connsiteY3" fmla="*/ 9906000 h 9906000"/>
              <a:gd name="connsiteX4" fmla="*/ 0 w 6858000"/>
              <a:gd name="connsiteY4" fmla="*/ 0 h 9906000"/>
              <a:gd name="connsiteX5" fmla="*/ 77320 w 6858000"/>
              <a:gd name="connsiteY5" fmla="*/ 104215 h 9906000"/>
              <a:gd name="connsiteX6" fmla="*/ 50426 w 6858000"/>
              <a:gd name="connsiteY6" fmla="*/ 9815232 h 9906000"/>
              <a:gd name="connsiteX7" fmla="*/ 6767234 w 6858000"/>
              <a:gd name="connsiteY7" fmla="*/ 9815232 h 9906000"/>
              <a:gd name="connsiteX8" fmla="*/ 6794125 w 6858000"/>
              <a:gd name="connsiteY8" fmla="*/ 90766 h 9906000"/>
              <a:gd name="connsiteX9" fmla="*/ 77320 w 6858000"/>
              <a:gd name="connsiteY9" fmla="*/ 104215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9906000">
                <a:moveTo>
                  <a:pt x="0" y="0"/>
                </a:moveTo>
                <a:lnTo>
                  <a:pt x="6858000" y="0"/>
                </a:lnTo>
                <a:lnTo>
                  <a:pt x="6858000" y="9906000"/>
                </a:lnTo>
                <a:lnTo>
                  <a:pt x="0" y="9906000"/>
                </a:lnTo>
                <a:lnTo>
                  <a:pt x="0" y="0"/>
                </a:lnTo>
                <a:close/>
                <a:moveTo>
                  <a:pt x="77320" y="104215"/>
                </a:moveTo>
                <a:cubicBezTo>
                  <a:pt x="68355" y="3341221"/>
                  <a:pt x="59391" y="6578226"/>
                  <a:pt x="50426" y="9815232"/>
                </a:cubicBezTo>
                <a:lnTo>
                  <a:pt x="6767234" y="9815232"/>
                </a:lnTo>
                <a:cubicBezTo>
                  <a:pt x="6762751" y="6582708"/>
                  <a:pt x="6798608" y="3323290"/>
                  <a:pt x="6794125" y="90766"/>
                </a:cubicBezTo>
                <a:lnTo>
                  <a:pt x="77320" y="104215"/>
                </a:lnTo>
                <a:close/>
              </a:path>
            </a:pathLst>
          </a:custGeom>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46">
              <a:solidFill>
                <a:schemeClr val="tx1"/>
              </a:solidFill>
            </a:endParaRPr>
          </a:p>
        </p:txBody>
      </p:sp>
      <p:sp>
        <p:nvSpPr>
          <p:cNvPr id="4" name="TextBox 3">
            <a:extLst>
              <a:ext uri="{FF2B5EF4-FFF2-40B4-BE49-F238E27FC236}">
                <a16:creationId xmlns:a16="http://schemas.microsoft.com/office/drawing/2014/main" id="{C793D1D7-53E7-F962-8015-C152977736FC}"/>
              </a:ext>
            </a:extLst>
          </p:cNvPr>
          <p:cNvSpPr txBox="1"/>
          <p:nvPr/>
        </p:nvSpPr>
        <p:spPr>
          <a:xfrm rot="20617641">
            <a:off x="1334567" y="2989179"/>
            <a:ext cx="7417993" cy="1569660"/>
          </a:xfrm>
          <a:prstGeom prst="rect">
            <a:avLst/>
          </a:prstGeom>
          <a:noFill/>
        </p:spPr>
        <p:txBody>
          <a:bodyPr wrap="none" rtlCol="0">
            <a:spAutoFit/>
          </a:bodyPr>
          <a:lstStyle/>
          <a:p>
            <a:r>
              <a:rPr lang="en-GB" sz="9600" dirty="0">
                <a:latin typeface="Cooper Black" panose="0208090404030B020404" pitchFamily="18" charset="0"/>
              </a:rPr>
              <a:t>Thank You!</a:t>
            </a:r>
          </a:p>
        </p:txBody>
      </p:sp>
      <p:sp>
        <p:nvSpPr>
          <p:cNvPr id="8" name="TextBox 7">
            <a:extLst>
              <a:ext uri="{FF2B5EF4-FFF2-40B4-BE49-F238E27FC236}">
                <a16:creationId xmlns:a16="http://schemas.microsoft.com/office/drawing/2014/main" id="{A09C9610-AB14-DE6B-9409-0728DA130651}"/>
              </a:ext>
            </a:extLst>
          </p:cNvPr>
          <p:cNvSpPr txBox="1"/>
          <p:nvPr/>
        </p:nvSpPr>
        <p:spPr>
          <a:xfrm>
            <a:off x="3250533" y="5520612"/>
            <a:ext cx="4961020" cy="461665"/>
          </a:xfrm>
          <a:prstGeom prst="rect">
            <a:avLst/>
          </a:prstGeom>
          <a:noFill/>
        </p:spPr>
        <p:txBody>
          <a:bodyPr wrap="square">
            <a:spAutoFit/>
          </a:bodyPr>
          <a:lstStyle/>
          <a:p>
            <a:r>
              <a:rPr lang="en-GB" sz="2400" dirty="0"/>
              <a:t>ppgmortimersurgery@gmail.com</a:t>
            </a:r>
          </a:p>
        </p:txBody>
      </p:sp>
    </p:spTree>
    <p:extLst>
      <p:ext uri="{BB962C8B-B14F-4D97-AF65-F5344CB8AC3E}">
        <p14:creationId xmlns:p14="http://schemas.microsoft.com/office/powerpoint/2010/main" val="89617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19A6-49B5-04F3-CAE6-1BCC6271EC87}"/>
              </a:ext>
            </a:extLst>
          </p:cNvPr>
          <p:cNvSpPr>
            <a:spLocks noGrp="1"/>
          </p:cNvSpPr>
          <p:nvPr>
            <p:ph type="ctrTitle"/>
          </p:nvPr>
        </p:nvSpPr>
        <p:spPr/>
        <p:txBody>
          <a:bodyPr/>
          <a:lstStyle/>
          <a:p>
            <a:r>
              <a:rPr lang="en-GB" dirty="0"/>
              <a:t>Health For the Future</a:t>
            </a:r>
          </a:p>
        </p:txBody>
      </p:sp>
      <p:sp>
        <p:nvSpPr>
          <p:cNvPr id="3" name="Subtitle 2">
            <a:extLst>
              <a:ext uri="{FF2B5EF4-FFF2-40B4-BE49-F238E27FC236}">
                <a16:creationId xmlns:a16="http://schemas.microsoft.com/office/drawing/2014/main" id="{A99FE683-A439-E9D5-B3C7-636C91A6C63D}"/>
              </a:ext>
            </a:extLst>
          </p:cNvPr>
          <p:cNvSpPr>
            <a:spLocks noGrp="1"/>
          </p:cNvSpPr>
          <p:nvPr>
            <p:ph type="subTitle" idx="1"/>
          </p:nvPr>
        </p:nvSpPr>
        <p:spPr/>
        <p:txBody>
          <a:bodyPr>
            <a:normAutofit/>
          </a:bodyPr>
          <a:lstStyle/>
          <a:p>
            <a:r>
              <a:rPr lang="en-GB" sz="4875" dirty="0"/>
              <a:t>Dr Iain Rock </a:t>
            </a:r>
          </a:p>
        </p:txBody>
      </p:sp>
    </p:spTree>
    <p:extLst>
      <p:ext uri="{BB962C8B-B14F-4D97-AF65-F5344CB8AC3E}">
        <p14:creationId xmlns:p14="http://schemas.microsoft.com/office/powerpoint/2010/main" val="412356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94FD2-23D9-3630-9DD8-F6EBCFA2D715}"/>
              </a:ext>
            </a:extLst>
          </p:cNvPr>
          <p:cNvSpPr>
            <a:spLocks noGrp="1"/>
          </p:cNvSpPr>
          <p:nvPr>
            <p:ph idx="1"/>
          </p:nvPr>
        </p:nvSpPr>
        <p:spPr/>
        <p:txBody>
          <a:bodyPr>
            <a:normAutofit/>
          </a:bodyPr>
          <a:lstStyle/>
          <a:p>
            <a:r>
              <a:rPr lang="en-GB" sz="3250" b="1" dirty="0"/>
              <a:t>Welcome and Thank You</a:t>
            </a:r>
          </a:p>
        </p:txBody>
      </p:sp>
    </p:spTree>
    <p:extLst>
      <p:ext uri="{BB962C8B-B14F-4D97-AF65-F5344CB8AC3E}">
        <p14:creationId xmlns:p14="http://schemas.microsoft.com/office/powerpoint/2010/main" val="419338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8DCD-A2EC-8DC5-98B6-14821123905A}"/>
              </a:ext>
            </a:extLst>
          </p:cNvPr>
          <p:cNvSpPr>
            <a:spLocks noGrp="1"/>
          </p:cNvSpPr>
          <p:nvPr>
            <p:ph type="title"/>
          </p:nvPr>
        </p:nvSpPr>
        <p:spPr>
          <a:xfrm>
            <a:off x="555922" y="746607"/>
            <a:ext cx="6934200" cy="656559"/>
          </a:xfrm>
        </p:spPr>
        <p:txBody>
          <a:bodyPr/>
          <a:lstStyle/>
          <a:p>
            <a:r>
              <a:rPr lang="en-GB" dirty="0"/>
              <a:t>Staff</a:t>
            </a:r>
          </a:p>
        </p:txBody>
      </p:sp>
      <p:sp>
        <p:nvSpPr>
          <p:cNvPr id="3" name="Content Placeholder 2">
            <a:extLst>
              <a:ext uri="{FF2B5EF4-FFF2-40B4-BE49-F238E27FC236}">
                <a16:creationId xmlns:a16="http://schemas.microsoft.com/office/drawing/2014/main" id="{3E9D91D6-C27B-336E-1B2A-CA746B576DFC}"/>
              </a:ext>
            </a:extLst>
          </p:cNvPr>
          <p:cNvSpPr>
            <a:spLocks noGrp="1"/>
          </p:cNvSpPr>
          <p:nvPr>
            <p:ph idx="1"/>
          </p:nvPr>
        </p:nvSpPr>
        <p:spPr>
          <a:xfrm>
            <a:off x="555922" y="1200150"/>
            <a:ext cx="6934200" cy="4358352"/>
          </a:xfrm>
        </p:spPr>
        <p:txBody>
          <a:bodyPr>
            <a:normAutofit/>
          </a:bodyPr>
          <a:lstStyle/>
          <a:p>
            <a:r>
              <a:rPr lang="en-GB" sz="1950" b="1" dirty="0"/>
              <a:t>Doctors</a:t>
            </a:r>
          </a:p>
          <a:p>
            <a:r>
              <a:rPr lang="en-GB" sz="1950" b="1" dirty="0"/>
              <a:t>Nurses</a:t>
            </a:r>
          </a:p>
          <a:p>
            <a:r>
              <a:rPr lang="en-GB" sz="1950" b="1" dirty="0"/>
              <a:t>Allied</a:t>
            </a:r>
          </a:p>
          <a:p>
            <a:pPr lvl="2"/>
            <a:r>
              <a:rPr lang="en-GB" sz="1950" b="1" dirty="0"/>
              <a:t>Physio</a:t>
            </a:r>
          </a:p>
          <a:p>
            <a:pPr lvl="2"/>
            <a:r>
              <a:rPr lang="en-GB" sz="1950" b="1" dirty="0"/>
              <a:t>Pharmacy</a:t>
            </a:r>
          </a:p>
          <a:p>
            <a:pPr lvl="2"/>
            <a:r>
              <a:rPr lang="en-GB" sz="1950" b="1" dirty="0"/>
              <a:t>Paramedics</a:t>
            </a:r>
          </a:p>
          <a:p>
            <a:pPr lvl="2"/>
            <a:r>
              <a:rPr lang="en-GB" sz="1950" b="1" dirty="0"/>
              <a:t>Social Prescriber</a:t>
            </a:r>
          </a:p>
        </p:txBody>
      </p:sp>
    </p:spTree>
    <p:extLst>
      <p:ext uri="{BB962C8B-B14F-4D97-AF65-F5344CB8AC3E}">
        <p14:creationId xmlns:p14="http://schemas.microsoft.com/office/powerpoint/2010/main" val="4273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B8F6-FFCF-A9D0-55E9-1914C925F4C6}"/>
              </a:ext>
            </a:extLst>
          </p:cNvPr>
          <p:cNvSpPr>
            <a:spLocks noGrp="1"/>
          </p:cNvSpPr>
          <p:nvPr>
            <p:ph type="title"/>
          </p:nvPr>
        </p:nvSpPr>
        <p:spPr>
          <a:xfrm>
            <a:off x="555922" y="919385"/>
            <a:ext cx="6934200" cy="673838"/>
          </a:xfrm>
        </p:spPr>
        <p:txBody>
          <a:bodyPr>
            <a:normAutofit fontScale="90000"/>
          </a:bodyPr>
          <a:lstStyle/>
          <a:p>
            <a:r>
              <a:rPr lang="en-GB" dirty="0"/>
              <a:t>Quality Control And Performance Indicators</a:t>
            </a:r>
          </a:p>
        </p:txBody>
      </p:sp>
      <p:sp>
        <p:nvSpPr>
          <p:cNvPr id="3" name="Content Placeholder 2">
            <a:extLst>
              <a:ext uri="{FF2B5EF4-FFF2-40B4-BE49-F238E27FC236}">
                <a16:creationId xmlns:a16="http://schemas.microsoft.com/office/drawing/2014/main" id="{62576558-9F25-1C3D-D839-35E39BD8B006}"/>
              </a:ext>
            </a:extLst>
          </p:cNvPr>
          <p:cNvSpPr>
            <a:spLocks noGrp="1"/>
          </p:cNvSpPr>
          <p:nvPr>
            <p:ph idx="1"/>
          </p:nvPr>
        </p:nvSpPr>
        <p:spPr>
          <a:xfrm>
            <a:off x="555922" y="2085642"/>
            <a:ext cx="6934200" cy="3265524"/>
          </a:xfrm>
        </p:spPr>
        <p:txBody>
          <a:bodyPr/>
          <a:lstStyle/>
          <a:p>
            <a:r>
              <a:rPr lang="en-GB" b="1" dirty="0"/>
              <a:t>Quality Outcomes Framework</a:t>
            </a:r>
          </a:p>
          <a:p>
            <a:r>
              <a:rPr lang="en-GB" b="1" dirty="0"/>
              <a:t>Investment and Impact Fund</a:t>
            </a:r>
          </a:p>
          <a:p>
            <a:r>
              <a:rPr lang="en-GB" b="1" dirty="0"/>
              <a:t>Patient Survey</a:t>
            </a:r>
          </a:p>
          <a:p>
            <a:r>
              <a:rPr lang="en-GB" b="1" dirty="0"/>
              <a:t>Friends and Family</a:t>
            </a:r>
          </a:p>
          <a:p>
            <a:r>
              <a:rPr lang="en-GB" b="1" dirty="0"/>
              <a:t>Appointments per 1000 Patients</a:t>
            </a:r>
          </a:p>
          <a:p>
            <a:r>
              <a:rPr lang="en-GB" b="1" dirty="0"/>
              <a:t>Prescribing</a:t>
            </a:r>
          </a:p>
          <a:p>
            <a:r>
              <a:rPr lang="en-GB" b="1" dirty="0"/>
              <a:t>Community Pharmacy Consultation Scheme</a:t>
            </a:r>
          </a:p>
        </p:txBody>
      </p:sp>
    </p:spTree>
    <p:extLst>
      <p:ext uri="{BB962C8B-B14F-4D97-AF65-F5344CB8AC3E}">
        <p14:creationId xmlns:p14="http://schemas.microsoft.com/office/powerpoint/2010/main" val="422175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B83D-8509-503C-1F5B-749BA6248916}"/>
              </a:ext>
            </a:extLst>
          </p:cNvPr>
          <p:cNvSpPr>
            <a:spLocks noGrp="1"/>
          </p:cNvSpPr>
          <p:nvPr>
            <p:ph type="title"/>
          </p:nvPr>
        </p:nvSpPr>
        <p:spPr>
          <a:xfrm>
            <a:off x="555922" y="919385"/>
            <a:ext cx="6934200" cy="786145"/>
          </a:xfrm>
        </p:spPr>
        <p:txBody>
          <a:bodyPr>
            <a:normAutofit/>
          </a:bodyPr>
          <a:lstStyle/>
          <a:p>
            <a:r>
              <a:rPr lang="en-GB" dirty="0"/>
              <a:t>Appointment data</a:t>
            </a:r>
          </a:p>
        </p:txBody>
      </p:sp>
      <p:pic>
        <p:nvPicPr>
          <p:cNvPr id="5" name="Content Placeholder 4" descr="A picture containing plot, text, line, diagram">
            <a:extLst>
              <a:ext uri="{FF2B5EF4-FFF2-40B4-BE49-F238E27FC236}">
                <a16:creationId xmlns:a16="http://schemas.microsoft.com/office/drawing/2014/main" id="{CB885547-41B3-EC5F-CA68-2DEC2D045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05" y="1912864"/>
            <a:ext cx="7317344" cy="3550610"/>
          </a:xfrm>
        </p:spPr>
      </p:pic>
    </p:spTree>
    <p:extLst>
      <p:ext uri="{BB962C8B-B14F-4D97-AF65-F5344CB8AC3E}">
        <p14:creationId xmlns:p14="http://schemas.microsoft.com/office/powerpoint/2010/main" val="308483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DE93E-CC66-914A-CD90-7901442B475C}"/>
              </a:ext>
            </a:extLst>
          </p:cNvPr>
          <p:cNvSpPr>
            <a:spLocks noGrp="1"/>
          </p:cNvSpPr>
          <p:nvPr>
            <p:ph idx="1"/>
          </p:nvPr>
        </p:nvSpPr>
        <p:spPr>
          <a:xfrm>
            <a:off x="555922" y="979858"/>
            <a:ext cx="6934200" cy="4526810"/>
          </a:xfrm>
        </p:spPr>
        <p:txBody>
          <a:bodyPr/>
          <a:lstStyle/>
          <a:p>
            <a:r>
              <a:rPr lang="en-GB" sz="2925" b="1" dirty="0"/>
              <a:t>PCN – Primary Care Network</a:t>
            </a:r>
          </a:p>
          <a:p>
            <a:r>
              <a:rPr lang="en-GB" sz="2925" b="1" dirty="0"/>
              <a:t>ICB – Integrated Care Board</a:t>
            </a:r>
          </a:p>
          <a:p>
            <a:r>
              <a:rPr lang="en-GB" sz="2925" b="1" dirty="0"/>
              <a:t>Medication Reviews and Chronic Disease Management</a:t>
            </a:r>
          </a:p>
          <a:p>
            <a:r>
              <a:rPr lang="en-GB" sz="2925" b="1" dirty="0"/>
              <a:t>Immunisation Programme</a:t>
            </a:r>
          </a:p>
          <a:p>
            <a:pPr lvl="2"/>
            <a:r>
              <a:rPr lang="en-GB" sz="2925" b="1" dirty="0"/>
              <a:t>Covid</a:t>
            </a:r>
          </a:p>
          <a:p>
            <a:pPr lvl="2"/>
            <a:r>
              <a:rPr lang="en-GB" sz="2925" b="1" dirty="0"/>
              <a:t>Flu</a:t>
            </a:r>
          </a:p>
          <a:p>
            <a:pPr lvl="2"/>
            <a:endParaRPr lang="en-GB" dirty="0"/>
          </a:p>
        </p:txBody>
      </p:sp>
    </p:spTree>
    <p:extLst>
      <p:ext uri="{BB962C8B-B14F-4D97-AF65-F5344CB8AC3E}">
        <p14:creationId xmlns:p14="http://schemas.microsoft.com/office/powerpoint/2010/main" val="36911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2FA6-185C-2408-D74A-BB72506F797B}"/>
              </a:ext>
            </a:extLst>
          </p:cNvPr>
          <p:cNvSpPr>
            <a:spLocks noGrp="1"/>
          </p:cNvSpPr>
          <p:nvPr>
            <p:ph type="title"/>
          </p:nvPr>
        </p:nvSpPr>
        <p:spPr/>
        <p:txBody>
          <a:bodyPr>
            <a:normAutofit/>
          </a:bodyPr>
          <a:lstStyle/>
          <a:p>
            <a:br>
              <a:rPr lang="en-GB" dirty="0"/>
            </a:br>
            <a:br>
              <a:rPr lang="en-GB" dirty="0"/>
            </a:br>
            <a:endParaRPr lang="en-GB" dirty="0"/>
          </a:p>
        </p:txBody>
      </p:sp>
      <p:sp>
        <p:nvSpPr>
          <p:cNvPr id="3" name="Content Placeholder 2">
            <a:extLst>
              <a:ext uri="{FF2B5EF4-FFF2-40B4-BE49-F238E27FC236}">
                <a16:creationId xmlns:a16="http://schemas.microsoft.com/office/drawing/2014/main" id="{28D441C9-914E-A0DE-6E37-42CDEDD35602}"/>
              </a:ext>
            </a:extLst>
          </p:cNvPr>
          <p:cNvSpPr>
            <a:spLocks noGrp="1"/>
          </p:cNvSpPr>
          <p:nvPr>
            <p:ph idx="1"/>
          </p:nvPr>
        </p:nvSpPr>
        <p:spPr>
          <a:xfrm>
            <a:off x="555922" y="1200150"/>
            <a:ext cx="6934200" cy="4313237"/>
          </a:xfrm>
        </p:spPr>
        <p:txBody>
          <a:bodyPr/>
          <a:lstStyle/>
          <a:p>
            <a:r>
              <a:rPr lang="en-GB" sz="1950" b="1" dirty="0"/>
              <a:t>Medicine Supplies</a:t>
            </a:r>
          </a:p>
          <a:p>
            <a:r>
              <a:rPr lang="en-GB" sz="1950" b="1" dirty="0"/>
              <a:t>Alternative Site For the Surgery</a:t>
            </a:r>
          </a:p>
          <a:p>
            <a:r>
              <a:rPr lang="en-GB" sz="1950" b="1" dirty="0"/>
              <a:t>Training Environment</a:t>
            </a:r>
          </a:p>
          <a:p>
            <a:r>
              <a:rPr lang="en-GB" sz="1950" b="1" dirty="0"/>
              <a:t>Information Technology</a:t>
            </a:r>
          </a:p>
          <a:p>
            <a:pPr lvl="1"/>
            <a:r>
              <a:rPr lang="en-GB" sz="1950" b="1" dirty="0"/>
              <a:t>Apps</a:t>
            </a:r>
          </a:p>
          <a:p>
            <a:pPr lvl="1"/>
            <a:r>
              <a:rPr lang="en-GB" sz="1950" b="1" dirty="0" err="1"/>
              <a:t>AccuRX</a:t>
            </a:r>
            <a:endParaRPr lang="en-GB" sz="1950" b="1" dirty="0"/>
          </a:p>
          <a:p>
            <a:pPr lvl="1"/>
            <a:r>
              <a:rPr lang="en-GB" sz="1950" b="1" dirty="0"/>
              <a:t>Phone System</a:t>
            </a:r>
          </a:p>
          <a:p>
            <a:endParaRPr lang="en-GB" dirty="0"/>
          </a:p>
        </p:txBody>
      </p:sp>
    </p:spTree>
    <p:extLst>
      <p:ext uri="{BB962C8B-B14F-4D97-AF65-F5344CB8AC3E}">
        <p14:creationId xmlns:p14="http://schemas.microsoft.com/office/powerpoint/2010/main" val="7934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186</TotalTime>
  <Words>2500</Words>
  <Application>Microsoft Office PowerPoint</Application>
  <PresentationFormat>A4 Paper (210x297 mm)</PresentationFormat>
  <Paragraphs>403</Paragraphs>
  <Slides>26</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Abadi</vt:lpstr>
      <vt:lpstr>-apple-system</vt:lpstr>
      <vt:lpstr>arial</vt:lpstr>
      <vt:lpstr>arial</vt:lpstr>
      <vt:lpstr>Calibri</vt:lpstr>
      <vt:lpstr>Calibri Light</vt:lpstr>
      <vt:lpstr>Century Gothic</vt:lpstr>
      <vt:lpstr>Cooper Black</vt:lpstr>
      <vt:lpstr>DejaVu Sans</vt:lpstr>
      <vt:lpstr>Google Sans</vt:lpstr>
      <vt:lpstr>Times New Roman</vt:lpstr>
      <vt:lpstr>Trebuchet MS</vt:lpstr>
      <vt:lpstr>Wingdings 3</vt:lpstr>
      <vt:lpstr>Office Theme</vt:lpstr>
      <vt:lpstr>Slice</vt:lpstr>
      <vt:lpstr>Facet</vt:lpstr>
      <vt:lpstr>Mortimer Surgery Patient Participation Group Presents: HEALTH FOR THE FUTURE</vt:lpstr>
      <vt:lpstr>  Mortimer Surgery Patient Participation Group Presents:  HEALTH FOR THE FUTURE How to get the most from your local surgery  PROGRAMME</vt:lpstr>
      <vt:lpstr>Health For the Future</vt:lpstr>
      <vt:lpstr>PowerPoint Presentation</vt:lpstr>
      <vt:lpstr>Staff</vt:lpstr>
      <vt:lpstr>Quality Control And Performance Indicators</vt:lpstr>
      <vt:lpstr>Appointment data</vt:lpstr>
      <vt:lpstr>PowerPoint Presentation</vt:lpstr>
      <vt:lpstr>  </vt:lpstr>
      <vt:lpstr>Mortimer Surgery </vt:lpstr>
      <vt:lpstr>Primary Care Network</vt:lpstr>
      <vt:lpstr>Primary Care Network</vt:lpstr>
      <vt:lpstr>Impact and Investment Fund</vt:lpstr>
      <vt:lpstr>Patient Survey - 2022</vt:lpstr>
      <vt:lpstr>Patient Survey - 2022</vt:lpstr>
      <vt:lpstr>Quality Outcomes Framework</vt:lpstr>
      <vt:lpstr>Quality Outcomes Framework</vt:lpstr>
      <vt:lpstr>Friends and Family</vt:lpstr>
      <vt:lpstr>Enhanced Services</vt:lpstr>
      <vt:lpstr>Prescribing Quality Scheme</vt:lpstr>
      <vt:lpstr>Dispensing Quality Scheme</vt:lpstr>
      <vt:lpstr>Information Technology</vt:lpstr>
      <vt:lpstr>Further Advances in IT</vt:lpstr>
      <vt:lpstr>Community Pharmacy Consultation Service</vt:lpstr>
      <vt:lpstr>Care Quality Commission</vt:lpstr>
      <vt:lpstr>Mortimer Surgery Patient Participation Group Presents: HEALTH FOR THE FUTURE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FOR THE FUTURE</dc:title>
  <dc:creator>john bagshaw</dc:creator>
  <cp:lastModifiedBy>COWLEY, Debbie (MORTIMER SURGERY)</cp:lastModifiedBy>
  <cp:revision>29</cp:revision>
  <dcterms:created xsi:type="dcterms:W3CDTF">2023-02-10T13:03:54Z</dcterms:created>
  <dcterms:modified xsi:type="dcterms:W3CDTF">2023-06-13T08:03:18Z</dcterms:modified>
</cp:coreProperties>
</file>